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1"/>
  </p:sldMasterIdLst>
  <p:notesMasterIdLst>
    <p:notesMasterId r:id="rId17"/>
  </p:notesMasterIdLst>
  <p:sldIdLst>
    <p:sldId id="256" r:id="rId2"/>
    <p:sldId id="257" r:id="rId3"/>
    <p:sldId id="273" r:id="rId4"/>
    <p:sldId id="274" r:id="rId5"/>
    <p:sldId id="266" r:id="rId6"/>
    <p:sldId id="276" r:id="rId7"/>
    <p:sldId id="278" r:id="rId8"/>
    <p:sldId id="282" r:id="rId9"/>
    <p:sldId id="284" r:id="rId10"/>
    <p:sldId id="277" r:id="rId11"/>
    <p:sldId id="280" r:id="rId12"/>
    <p:sldId id="281" r:id="rId13"/>
    <p:sldId id="275" r:id="rId14"/>
    <p:sldId id="283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1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723" autoAdjust="0"/>
  </p:normalViewPr>
  <p:slideViewPr>
    <p:cSldViewPr snapToGrid="0" snapToObjects="1">
      <p:cViewPr>
        <p:scale>
          <a:sx n="72" d="100"/>
          <a:sy n="72" d="100"/>
        </p:scale>
        <p:origin x="-1392" y="-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18D56-AA14-9F43-B201-7BF74139E1E4}" type="datetimeFigureOut">
              <a:rPr lang="en-US" smtClean="0"/>
              <a:t>11/05/16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3B92F-2E0F-4946-A3CC-7CE0004F6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6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3B92F-2E0F-4946-A3CC-7CE0004F62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71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10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997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G_0444.jpg"/>
          <p:cNvPicPr>
            <a:picLocks noChangeAspect="1"/>
          </p:cNvPicPr>
          <p:nvPr userDrawn="1"/>
        </p:nvPicPr>
        <p:blipFill>
          <a:blip r:embed="rId5" cstate="print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400dpiLogo_plain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92011"/>
            <a:ext cx="1267098" cy="28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0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32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Juhani.kangasniemi@rpas.fi" TargetMode="External"/><Relationship Id="rId4" Type="http://schemas.openxmlformats.org/officeDocument/2006/relationships/hyperlink" Target="mailto:Janne.kommonen@compassion.fi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Juhani.huovelin@isaware.f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hyperlink" Target="http://www.rpas.f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1528888"/>
            <a:ext cx="7772400" cy="1470025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dirty="0" err="1"/>
              <a:t>Miehittämättömien</a:t>
            </a:r>
            <a:r>
              <a:rPr lang="en-US" sz="4000" dirty="0"/>
              <a:t> </a:t>
            </a:r>
            <a:r>
              <a:rPr lang="en-US" sz="4000" dirty="0" err="1"/>
              <a:t>ilma-alusten</a:t>
            </a:r>
            <a:r>
              <a:rPr lang="en-US" sz="4000" dirty="0"/>
              <a:t> </a:t>
            </a:r>
            <a:r>
              <a:rPr lang="en-US" sz="4000" dirty="0" err="1"/>
              <a:t>käyttö</a:t>
            </a:r>
            <a:r>
              <a:rPr lang="en-US" sz="4000" dirty="0"/>
              <a:t> </a:t>
            </a:r>
            <a:r>
              <a:rPr lang="en-US" sz="4000" dirty="0" err="1" smtClean="0"/>
              <a:t>marja</a:t>
            </a:r>
            <a:r>
              <a:rPr lang="en-US" sz="4000" dirty="0" smtClean="0"/>
              <a:t>-(</a:t>
            </a:r>
            <a:r>
              <a:rPr lang="en-US" sz="4000" dirty="0" err="1" smtClean="0"/>
              <a:t>ja</a:t>
            </a:r>
            <a:r>
              <a:rPr lang="en-US" sz="4000" dirty="0" smtClean="0"/>
              <a:t> </a:t>
            </a:r>
            <a:r>
              <a:rPr lang="en-US" sz="4000" dirty="0" err="1" smtClean="0"/>
              <a:t>sieni</a:t>
            </a:r>
            <a:r>
              <a:rPr lang="en-US" sz="4000" dirty="0" smtClean="0"/>
              <a:t>)</a:t>
            </a:r>
            <a:r>
              <a:rPr lang="en-US" sz="4000" dirty="0" err="1" smtClean="0"/>
              <a:t>sadon</a:t>
            </a:r>
            <a:r>
              <a:rPr lang="en-US" sz="4000" dirty="0" smtClean="0"/>
              <a:t> </a:t>
            </a:r>
            <a:r>
              <a:rPr lang="en-US" sz="4000" dirty="0" err="1"/>
              <a:t>ennustamiseen</a:t>
            </a:r>
            <a:r>
              <a:rPr lang="en-US" sz="4000" dirty="0"/>
              <a:t> </a:t>
            </a:r>
            <a:r>
              <a:rPr lang="en-US" sz="4000" dirty="0" err="1"/>
              <a:t>ja</a:t>
            </a:r>
            <a:r>
              <a:rPr lang="en-US" sz="4000" dirty="0"/>
              <a:t> </a:t>
            </a:r>
            <a:r>
              <a:rPr lang="en-US" sz="4000" dirty="0" err="1" smtClean="0"/>
              <a:t>kartoittamiseen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Juhani Huovelin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Helsingin </a:t>
            </a:r>
            <a:r>
              <a:rPr lang="en-US" sz="2800" dirty="0" err="1" smtClean="0"/>
              <a:t>yliopisto</a:t>
            </a:r>
            <a:r>
              <a:rPr lang="en-US" sz="2800" dirty="0" smtClean="0"/>
              <a:t> &amp; </a:t>
            </a:r>
            <a:r>
              <a:rPr lang="en-US" sz="2800" dirty="0" err="1" smtClean="0"/>
              <a:t>Isaware</a:t>
            </a:r>
            <a:r>
              <a:rPr lang="en-US" sz="2800" dirty="0" smtClean="0"/>
              <a:t> </a:t>
            </a:r>
            <a:r>
              <a:rPr lang="en-US" sz="2800" dirty="0" err="1" smtClean="0"/>
              <a:t>Oy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RPAS Finland </a:t>
            </a:r>
            <a:r>
              <a:rPr lang="en-US" sz="2800" dirty="0" err="1" smtClean="0"/>
              <a:t>ry</a:t>
            </a:r>
            <a:endParaRPr lang="en-US" sz="1200" b="1" dirty="0">
              <a:ln w="11430"/>
              <a:solidFill>
                <a:srgbClr val="17375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558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0000"/>
              </a:solidFill>
            </a:endParaRPr>
          </a:p>
          <a:p>
            <a:endParaRPr lang="en-US" sz="2800" b="1" dirty="0" smtClean="0">
              <a:solidFill>
                <a:srgbClr val="000000"/>
              </a:solidFill>
            </a:endParaRPr>
          </a:p>
          <a:p>
            <a:endParaRPr lang="en-US" sz="2400" dirty="0" smtClean="0"/>
          </a:p>
          <a:p>
            <a:pPr algn="ctr"/>
            <a:r>
              <a:rPr lang="en-US" sz="9600" b="1" dirty="0" smtClean="0"/>
              <a:t>MITÄ SITTEN ?</a:t>
            </a:r>
          </a:p>
          <a:p>
            <a:pPr algn="ctr"/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83334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1006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0000"/>
              </a:solidFill>
            </a:endParaRPr>
          </a:p>
          <a:p>
            <a:r>
              <a:rPr lang="en-US" sz="2800" b="1" dirty="0" smtClean="0">
                <a:solidFill>
                  <a:srgbClr val="000000"/>
                </a:solidFill>
              </a:rPr>
              <a:t>3. </a:t>
            </a:r>
            <a:r>
              <a:rPr lang="en-US" sz="2800" b="1" dirty="0" err="1" smtClean="0">
                <a:solidFill>
                  <a:srgbClr val="000000"/>
                </a:solidFill>
              </a:rPr>
              <a:t>Organisoitu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täsmäpoiminta</a:t>
            </a:r>
            <a:endParaRPr lang="en-US" sz="2800" b="1" dirty="0" smtClean="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Poimijoiden</a:t>
            </a:r>
            <a:r>
              <a:rPr lang="en-US" sz="2400" dirty="0" smtClean="0"/>
              <a:t> </a:t>
            </a:r>
            <a:r>
              <a:rPr lang="en-US" sz="2400" dirty="0" err="1" smtClean="0"/>
              <a:t>ohjaus</a:t>
            </a:r>
            <a:r>
              <a:rPr lang="en-US" sz="2400" dirty="0" smtClean="0"/>
              <a:t> </a:t>
            </a:r>
            <a:r>
              <a:rPr lang="en-US" sz="2400" dirty="0" err="1" smtClean="0"/>
              <a:t>keruukohteisiin</a:t>
            </a:r>
            <a:r>
              <a:rPr lang="en-US" sz="2400" dirty="0" smtClean="0"/>
              <a:t> (</a:t>
            </a:r>
            <a:r>
              <a:rPr lang="en-US" sz="2400" dirty="0" err="1" smtClean="0"/>
              <a:t>navigointi</a:t>
            </a:r>
            <a:r>
              <a:rPr lang="en-US" sz="24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Sadonkorjuu</a:t>
            </a:r>
            <a:r>
              <a:rPr lang="en-US" sz="2400" dirty="0" smtClean="0"/>
              <a:t> </a:t>
            </a:r>
            <a:r>
              <a:rPr lang="en-US" sz="2400" dirty="0" err="1" smtClean="0"/>
              <a:t>oikeaan</a:t>
            </a:r>
            <a:r>
              <a:rPr lang="en-US" sz="2400" dirty="0" smtClean="0"/>
              <a:t> </a:t>
            </a:r>
            <a:r>
              <a:rPr lang="en-US" sz="2400" dirty="0" err="1" smtClean="0"/>
              <a:t>aikaan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Poiminta</a:t>
            </a:r>
            <a:r>
              <a:rPr lang="en-US" sz="2400" dirty="0" smtClean="0"/>
              <a:t> </a:t>
            </a:r>
            <a:r>
              <a:rPr lang="en-US" sz="2400" dirty="0" err="1" smtClean="0"/>
              <a:t>tehokkailla</a:t>
            </a:r>
            <a:r>
              <a:rPr lang="en-US" sz="2400" dirty="0" smtClean="0"/>
              <a:t> </a:t>
            </a:r>
            <a:r>
              <a:rPr lang="en-US" sz="2400" dirty="0" err="1" smtClean="0"/>
              <a:t>välineillä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menetelmillä</a:t>
            </a:r>
            <a:endParaRPr lang="en-US" sz="2400" dirty="0"/>
          </a:p>
          <a:p>
            <a:r>
              <a:rPr lang="is-IS" sz="2400" dirty="0"/>
              <a:t> </a:t>
            </a:r>
            <a:r>
              <a:rPr lang="is-IS" sz="2400" dirty="0" smtClean="0"/>
              <a:t>-  Jatkologistiikka tarpeen mukaan</a:t>
            </a:r>
          </a:p>
          <a:p>
            <a:r>
              <a:rPr lang="is-IS" sz="2400" dirty="0" smtClean="0"/>
              <a:t>...</a:t>
            </a:r>
          </a:p>
          <a:p>
            <a:endParaRPr lang="is-IS" sz="1200" dirty="0"/>
          </a:p>
          <a:p>
            <a:r>
              <a:rPr lang="is-IS" sz="2800" b="1" dirty="0" smtClean="0"/>
              <a:t>4. Keruutuotteiden jalostus myytäviksi lopputuotteiksi</a:t>
            </a:r>
          </a:p>
          <a:p>
            <a:pPr marL="457200" indent="-457200">
              <a:buFontTx/>
              <a:buChar char="-"/>
            </a:pPr>
            <a:r>
              <a:rPr lang="en-US" sz="2400" dirty="0" smtClean="0"/>
              <a:t>M</a:t>
            </a:r>
            <a:r>
              <a:rPr lang="is-IS" sz="2400" dirty="0" smtClean="0"/>
              <a:t>ahdollisimman monipuolisesti</a:t>
            </a:r>
          </a:p>
          <a:p>
            <a:pPr marL="457200" indent="-457200">
              <a:buFontTx/>
              <a:buChar char="-"/>
            </a:pPr>
            <a:r>
              <a:rPr lang="en-US" sz="2400" dirty="0" err="1" smtClean="0"/>
              <a:t>Korkea</a:t>
            </a:r>
            <a:r>
              <a:rPr lang="is-IS" sz="2400" dirty="0" smtClean="0"/>
              <a:t> kotimaisuusaste</a:t>
            </a:r>
          </a:p>
          <a:p>
            <a:pPr marL="457200" indent="-457200">
              <a:buFontTx/>
              <a:buChar char="-"/>
            </a:pPr>
            <a:r>
              <a:rPr lang="is-IS" sz="2400" dirty="0" smtClean="0"/>
              <a:t>BRANDin kehittäminen</a:t>
            </a:r>
            <a:endParaRPr lang="is-IS" sz="2400" dirty="0"/>
          </a:p>
          <a:p>
            <a:r>
              <a:rPr lang="is-IS" sz="2400" dirty="0" smtClean="0"/>
              <a:t>...</a:t>
            </a:r>
          </a:p>
          <a:p>
            <a:pPr marL="342900" indent="-342900">
              <a:buFont typeface="Wingdings" charset="0"/>
              <a:buChar char="à"/>
            </a:pPr>
            <a:r>
              <a:rPr lang="is-IS" sz="3600" b="1" dirty="0" smtClean="0">
                <a:sym typeface="Wingdings"/>
              </a:rPr>
              <a:t>Maksimaalinen hyöty Suomelle</a:t>
            </a:r>
          </a:p>
          <a:p>
            <a:endParaRPr lang="is-IS" sz="3600" b="1" dirty="0" smtClean="0"/>
          </a:p>
          <a:p>
            <a:endParaRPr lang="is-IS" sz="3600" b="1" dirty="0" smtClean="0"/>
          </a:p>
          <a:p>
            <a:endParaRPr lang="is-IS" sz="2400" dirty="0" smtClean="0"/>
          </a:p>
          <a:p>
            <a:endParaRPr lang="is-IS" sz="2800" dirty="0" smtClean="0"/>
          </a:p>
          <a:p>
            <a:endParaRPr lang="is-IS" sz="2400" dirty="0"/>
          </a:p>
          <a:p>
            <a:endParaRPr lang="is-I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18179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6370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0000"/>
              </a:solidFill>
            </a:endParaRPr>
          </a:p>
          <a:p>
            <a:r>
              <a:rPr lang="is-IS" sz="3200" b="1" dirty="0" smtClean="0"/>
              <a:t>Finnberry- projekti</a:t>
            </a:r>
          </a:p>
          <a:p>
            <a:endParaRPr lang="is-IS" sz="1200" dirty="0"/>
          </a:p>
          <a:p>
            <a:pPr marL="457200" indent="-457200">
              <a:buFontTx/>
              <a:buChar char="-"/>
            </a:pPr>
            <a:r>
              <a:rPr lang="is-IS" sz="2800" b="1" dirty="0" smtClean="0"/>
              <a:t>Kehityshanke, jonka avulla lähdetään toteuttamaan yo. </a:t>
            </a:r>
            <a:r>
              <a:rPr lang="en-US" sz="2800" b="1" dirty="0"/>
              <a:t>s</a:t>
            </a:r>
            <a:r>
              <a:rPr lang="is-IS" sz="2800" b="1" dirty="0" smtClean="0"/>
              <a:t>uunnitelmaa</a:t>
            </a:r>
          </a:p>
          <a:p>
            <a:pPr marL="457200" indent="-457200">
              <a:buFontTx/>
              <a:buChar char="-"/>
            </a:pPr>
            <a:r>
              <a:rPr lang="is-IS" sz="2800" b="1" dirty="0" smtClean="0"/>
              <a:t>Projektisuunnitelman kick</a:t>
            </a:r>
            <a:r>
              <a:rPr lang="is-IS" sz="2800" b="1" dirty="0"/>
              <a:t>-off kokous </a:t>
            </a:r>
            <a:r>
              <a:rPr lang="is-IS" sz="2800" b="1" dirty="0" smtClean="0"/>
              <a:t>23.5.2016 </a:t>
            </a:r>
            <a:r>
              <a:rPr lang="is-IS" sz="2800" b="1" dirty="0"/>
              <a:t>Tekesissä</a:t>
            </a:r>
          </a:p>
          <a:p>
            <a:pPr marL="914400" lvl="1" indent="-457200">
              <a:buFontTx/>
              <a:buChar char="-"/>
            </a:pPr>
            <a:r>
              <a:rPr lang="en-US" sz="2800" b="1" dirty="0" err="1" smtClean="0"/>
              <a:t>Osallistujat</a:t>
            </a:r>
            <a:r>
              <a:rPr lang="en-US" sz="2800" b="1" dirty="0" smtClean="0"/>
              <a:t>: Aalto </a:t>
            </a:r>
            <a:r>
              <a:rPr lang="en-US" sz="2800" b="1" dirty="0" err="1" smtClean="0"/>
              <a:t>yliopisto</a:t>
            </a:r>
            <a:r>
              <a:rPr lang="en-US" sz="2800" b="1" dirty="0" smtClean="0"/>
              <a:t>, Helsingin </a:t>
            </a:r>
            <a:r>
              <a:rPr lang="en-US" sz="2800" b="1" dirty="0" err="1" smtClean="0"/>
              <a:t>yliopisto</a:t>
            </a:r>
            <a:r>
              <a:rPr lang="en-US" sz="2800" b="1" dirty="0" smtClean="0"/>
              <a:t>, RPAS Finland </a:t>
            </a:r>
            <a:r>
              <a:rPr lang="en-US" sz="2800" b="1" dirty="0" err="1" smtClean="0"/>
              <a:t>ry,Tekes</a:t>
            </a:r>
            <a:r>
              <a:rPr lang="en-US" sz="2800" b="1" dirty="0" smtClean="0"/>
              <a:t>, Ilmatieteen </a:t>
            </a:r>
            <a:r>
              <a:rPr lang="en-US" sz="2800" b="1" dirty="0" err="1" smtClean="0"/>
              <a:t>laitos</a:t>
            </a:r>
            <a:r>
              <a:rPr lang="en-US" sz="2800" b="1" dirty="0" smtClean="0"/>
              <a:t>, LUKE, MML/</a:t>
            </a:r>
            <a:r>
              <a:rPr lang="en-US" sz="2800" b="1" dirty="0" err="1" smtClean="0"/>
              <a:t>Paikkatietokeskus</a:t>
            </a:r>
            <a:r>
              <a:rPr lang="en-US" sz="2800" b="1" dirty="0" smtClean="0"/>
              <a:t>, SYKE, </a:t>
            </a:r>
            <a:r>
              <a:rPr lang="en-US" sz="2800" b="1" dirty="0" err="1" smtClean="0"/>
              <a:t>Isaware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Oy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Daltek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Oy</a:t>
            </a:r>
            <a:r>
              <a:rPr lang="en-US" sz="2800" b="1" dirty="0" smtClean="0"/>
              <a:t>, </a:t>
            </a:r>
            <a:r>
              <a:rPr lang="is-IS" sz="2800" b="1" dirty="0" smtClean="0"/>
              <a:t>…</a:t>
            </a:r>
            <a:endParaRPr lang="is-IS" sz="2400" b="1" dirty="0" smtClean="0"/>
          </a:p>
          <a:p>
            <a:r>
              <a:rPr lang="is-IS" sz="2800" b="1" dirty="0" smtClean="0">
                <a:solidFill>
                  <a:schemeClr val="accent3">
                    <a:lumMod val="50000"/>
                  </a:schemeClr>
                </a:solidFill>
              </a:rPr>
              <a:t>Suomalaiset marjojen- ja sienten kaupalliset hyödyntäjät ja jalostajat ovat avainasemassa tämän hankkeen tulosten loppukäyttäjinä</a:t>
            </a:r>
          </a:p>
          <a:p>
            <a:pPr marL="342900" indent="-342900">
              <a:buFontTx/>
              <a:buChar char="-"/>
            </a:pPr>
            <a:r>
              <a:rPr lang="is-IS" sz="2000" b="1" dirty="0" smtClean="0">
                <a:solidFill>
                  <a:schemeClr val="accent3">
                    <a:lumMod val="50000"/>
                  </a:schemeClr>
                </a:solidFill>
              </a:rPr>
              <a:t>näiden tahojen kiinnostus ja tarve on edellytys projektin toteuttamiselle</a:t>
            </a:r>
            <a:endParaRPr lang="is-IS" sz="2400" dirty="0"/>
          </a:p>
        </p:txBody>
      </p:sp>
    </p:spTree>
    <p:extLst>
      <p:ext uri="{BB962C8B-B14F-4D97-AF65-F5344CB8AC3E}">
        <p14:creationId xmlns:p14="http://schemas.microsoft.com/office/powerpoint/2010/main" val="2914290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9935" y="2604784"/>
            <a:ext cx="41046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/>
              <a:t>KIITOS !</a:t>
            </a:r>
          </a:p>
        </p:txBody>
      </p:sp>
    </p:spTree>
    <p:extLst>
      <p:ext uri="{BB962C8B-B14F-4D97-AF65-F5344CB8AC3E}">
        <p14:creationId xmlns:p14="http://schemas.microsoft.com/office/powerpoint/2010/main" val="154572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16147" y="1155333"/>
            <a:ext cx="7538838" cy="4801315"/>
            <a:chOff x="716147" y="1155333"/>
            <a:chExt cx="7538838" cy="4801315"/>
          </a:xfrm>
        </p:grpSpPr>
        <p:sp>
          <p:nvSpPr>
            <p:cNvPr id="3" name="TextBox 2"/>
            <p:cNvSpPr txBox="1"/>
            <p:nvPr/>
          </p:nvSpPr>
          <p:spPr>
            <a:xfrm>
              <a:off x="4896937" y="1155333"/>
              <a:ext cx="3358048" cy="4801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Juhani Huovelin</a:t>
              </a:r>
            </a:p>
            <a:p>
              <a:r>
                <a:rPr lang="en-US" dirty="0" err="1" smtClean="0"/>
                <a:t>Isaware</a:t>
              </a:r>
              <a:r>
                <a:rPr lang="en-US" dirty="0" smtClean="0"/>
                <a:t> </a:t>
              </a:r>
              <a:r>
                <a:rPr lang="en-US" dirty="0" err="1" smtClean="0"/>
                <a:t>Oy</a:t>
              </a:r>
              <a:endParaRPr lang="en-US" dirty="0" smtClean="0"/>
            </a:p>
            <a:p>
              <a:r>
                <a:rPr lang="en-US" dirty="0" smtClean="0">
                  <a:hlinkClick r:id="rId2"/>
                </a:rPr>
                <a:t>Juhani.huovelin@isaware.fi</a:t>
              </a:r>
              <a:endParaRPr lang="en-US" dirty="0" smtClean="0"/>
            </a:p>
            <a:p>
              <a:r>
                <a:rPr lang="en-US" dirty="0" smtClean="0"/>
                <a:t>Tel. +358 400 212850</a:t>
              </a:r>
            </a:p>
            <a:p>
              <a:endParaRPr lang="en-US" dirty="0"/>
            </a:p>
            <a:p>
              <a:endParaRPr lang="en-US" dirty="0" smtClean="0"/>
            </a:p>
            <a:p>
              <a:r>
                <a:rPr lang="en-US" dirty="0" smtClean="0"/>
                <a:t>Juhani </a:t>
              </a:r>
              <a:r>
                <a:rPr lang="en-US" dirty="0" err="1" smtClean="0"/>
                <a:t>Kangasniemi</a:t>
              </a:r>
              <a:endParaRPr lang="en-US" dirty="0" smtClean="0"/>
            </a:p>
            <a:p>
              <a:r>
                <a:rPr lang="en-US" dirty="0" smtClean="0"/>
                <a:t>RPAS Finland </a:t>
              </a:r>
              <a:r>
                <a:rPr lang="en-US" dirty="0" err="1" smtClean="0"/>
                <a:t>Oy</a:t>
              </a:r>
              <a:endParaRPr lang="en-US" dirty="0" smtClean="0"/>
            </a:p>
            <a:p>
              <a:r>
                <a:rPr lang="en-US" dirty="0" smtClean="0">
                  <a:hlinkClick r:id="rId3"/>
                </a:rPr>
                <a:t>Juhani.kangasniemi@rpas.fi</a:t>
              </a:r>
              <a:endParaRPr lang="en-US" dirty="0" smtClean="0"/>
            </a:p>
            <a:p>
              <a:r>
                <a:rPr lang="en-US" dirty="0" smtClean="0"/>
                <a:t>Tel. +358 40 5531443</a:t>
              </a:r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r>
                <a:rPr lang="en-US" dirty="0" err="1" smtClean="0"/>
                <a:t>Janne</a:t>
              </a:r>
              <a:r>
                <a:rPr lang="en-US" dirty="0" smtClean="0"/>
                <a:t> </a:t>
              </a:r>
              <a:r>
                <a:rPr lang="en-US" dirty="0" err="1" smtClean="0"/>
                <a:t>Kommonen</a:t>
              </a:r>
              <a:endParaRPr lang="en-US" dirty="0" smtClean="0"/>
            </a:p>
            <a:p>
              <a:r>
                <a:rPr lang="en-US" dirty="0" smtClean="0"/>
                <a:t>Compassion </a:t>
              </a:r>
              <a:r>
                <a:rPr lang="en-US" dirty="0" err="1" smtClean="0"/>
                <a:t>Oy</a:t>
              </a:r>
              <a:endParaRPr lang="en-US" dirty="0" smtClean="0"/>
            </a:p>
            <a:p>
              <a:r>
                <a:rPr lang="en-US" dirty="0" smtClean="0">
                  <a:hlinkClick r:id="rId4"/>
                </a:rPr>
                <a:t>Janne.kommonen@compassion.fi</a:t>
              </a:r>
              <a:endParaRPr lang="en-US" dirty="0" smtClean="0"/>
            </a:p>
            <a:p>
              <a:r>
                <a:rPr lang="en-US" dirty="0" smtClean="0"/>
                <a:t>+358 40 4877181</a:t>
              </a:r>
            </a:p>
            <a:p>
              <a:endParaRPr 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16147" y="1252972"/>
              <a:ext cx="3475698" cy="4356318"/>
              <a:chOff x="716147" y="1252972"/>
              <a:chExt cx="3475698" cy="435631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7039" y="2931300"/>
                <a:ext cx="3003750" cy="924231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2987" y="4609886"/>
                <a:ext cx="3408858" cy="999404"/>
              </a:xfrm>
              <a:prstGeom prst="rect">
                <a:avLst/>
              </a:prstGeom>
            </p:spPr>
          </p:pic>
          <p:grpSp>
            <p:nvGrpSpPr>
              <p:cNvPr id="8" name="Group 7"/>
              <p:cNvGrpSpPr/>
              <p:nvPr/>
            </p:nvGrpSpPr>
            <p:grpSpPr>
              <a:xfrm>
                <a:off x="716147" y="1252972"/>
                <a:ext cx="3329081" cy="933943"/>
                <a:chOff x="716147" y="1155333"/>
                <a:chExt cx="3329081" cy="933943"/>
              </a:xfrm>
            </p:grpSpPr>
            <p:pic>
              <p:nvPicPr>
                <p:cNvPr id="6" name="Picture 5" descr="400dpiLogo_plain.png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7039" y="1155333"/>
                  <a:ext cx="2844667" cy="650545"/>
                </a:xfrm>
                <a:prstGeom prst="rect">
                  <a:avLst/>
                </a:prstGeom>
              </p:spPr>
            </p:pic>
            <p:sp>
              <p:nvSpPr>
                <p:cNvPr id="7" name="TextBox 6"/>
                <p:cNvSpPr txBox="1"/>
                <p:nvPr/>
              </p:nvSpPr>
              <p:spPr>
                <a:xfrm>
                  <a:off x="716147" y="1719944"/>
                  <a:ext cx="33290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Replace guessing with knowledge</a:t>
                  </a:r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30166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948" y="458313"/>
            <a:ext cx="2538282" cy="7810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5765" y="1367657"/>
            <a:ext cx="7056431" cy="5355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indent="-214313" algn="ctr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err="1" smtClean="0">
                <a:solidFill>
                  <a:srgbClr val="280099"/>
                </a:solidFill>
              </a:rPr>
              <a:t>toimialayhdistys</a:t>
            </a:r>
            <a:r>
              <a:rPr lang="en-US" dirty="0" smtClean="0">
                <a:solidFill>
                  <a:srgbClr val="280099"/>
                </a:solidFill>
              </a:rPr>
              <a:t> </a:t>
            </a:r>
            <a:r>
              <a:rPr lang="en-US" dirty="0" err="1">
                <a:solidFill>
                  <a:srgbClr val="280099"/>
                </a:solidFill>
              </a:rPr>
              <a:t>verkostoijana</a:t>
            </a:r>
            <a:r>
              <a:rPr lang="en-US" dirty="0" smtClean="0">
                <a:solidFill>
                  <a:srgbClr val="280099"/>
                </a:solidFill>
              </a:rPr>
              <a:t>, </a:t>
            </a:r>
            <a:r>
              <a:rPr lang="en-US" dirty="0" err="1" smtClean="0">
                <a:solidFill>
                  <a:srgbClr val="280099"/>
                </a:solidFill>
              </a:rPr>
              <a:t>vaikuttajana</a:t>
            </a:r>
            <a:r>
              <a:rPr lang="en-US" dirty="0">
                <a:solidFill>
                  <a:srgbClr val="280099"/>
                </a:solidFill>
              </a:rPr>
              <a:t>, </a:t>
            </a:r>
            <a:r>
              <a:rPr lang="en-US" dirty="0" err="1" smtClean="0">
                <a:solidFill>
                  <a:srgbClr val="280099"/>
                </a:solidFill>
              </a:rPr>
              <a:t>kansainvälistäjänä</a:t>
            </a:r>
            <a:r>
              <a:rPr lang="en-US" dirty="0" smtClean="0">
                <a:solidFill>
                  <a:srgbClr val="280099"/>
                </a:solidFill>
              </a:rPr>
              <a:t> </a:t>
            </a:r>
            <a:r>
              <a:rPr lang="en-US" dirty="0" err="1" smtClean="0">
                <a:solidFill>
                  <a:srgbClr val="280099"/>
                </a:solidFill>
              </a:rPr>
              <a:t>ja</a:t>
            </a:r>
            <a:r>
              <a:rPr lang="en-US" dirty="0" smtClean="0">
                <a:solidFill>
                  <a:srgbClr val="280099"/>
                </a:solidFill>
              </a:rPr>
              <a:t> </a:t>
            </a:r>
            <a:r>
              <a:rPr lang="en-US" dirty="0" err="1">
                <a:solidFill>
                  <a:srgbClr val="280099"/>
                </a:solidFill>
              </a:rPr>
              <a:t>uusien</a:t>
            </a:r>
            <a:r>
              <a:rPr lang="en-US" dirty="0">
                <a:solidFill>
                  <a:srgbClr val="280099"/>
                </a:solidFill>
              </a:rPr>
              <a:t> </a:t>
            </a:r>
            <a:r>
              <a:rPr lang="en-US" dirty="0" err="1">
                <a:solidFill>
                  <a:srgbClr val="280099"/>
                </a:solidFill>
              </a:rPr>
              <a:t>palvelujen</a:t>
            </a:r>
            <a:r>
              <a:rPr lang="en-US" dirty="0">
                <a:solidFill>
                  <a:srgbClr val="280099"/>
                </a:solidFill>
              </a:rPr>
              <a:t> </a:t>
            </a:r>
            <a:r>
              <a:rPr lang="en-US" dirty="0" err="1">
                <a:solidFill>
                  <a:srgbClr val="280099"/>
                </a:solidFill>
              </a:rPr>
              <a:t>kehittäjänä</a:t>
            </a:r>
            <a:endParaRPr lang="en-US" dirty="0">
              <a:solidFill>
                <a:srgbClr val="280099"/>
              </a:solidFill>
            </a:endParaRPr>
          </a:p>
          <a:p>
            <a:endParaRPr lang="en-US" b="1" dirty="0" smtClean="0"/>
          </a:p>
          <a:p>
            <a:r>
              <a:rPr lang="en-US" b="1" dirty="0" err="1" smtClean="0"/>
              <a:t>Yhdistyksen</a:t>
            </a:r>
            <a:r>
              <a:rPr lang="en-US" b="1" dirty="0" smtClean="0"/>
              <a:t> </a:t>
            </a:r>
            <a:r>
              <a:rPr lang="en-US" b="1" dirty="0" err="1"/>
              <a:t>tarkoitus</a:t>
            </a:r>
            <a:endParaRPr lang="en-US" dirty="0"/>
          </a:p>
          <a:p>
            <a:r>
              <a:rPr lang="en-US" dirty="0"/>
              <a:t>RPAS Finland </a:t>
            </a:r>
            <a:r>
              <a:rPr lang="en-US" dirty="0" err="1"/>
              <a:t>ry:n</a:t>
            </a:r>
            <a:r>
              <a:rPr lang="en-US" dirty="0"/>
              <a:t> </a:t>
            </a:r>
            <a:r>
              <a:rPr lang="en-US" dirty="0" err="1"/>
              <a:t>tarkoituksena</a:t>
            </a:r>
            <a:r>
              <a:rPr lang="en-US" dirty="0"/>
              <a:t> on </a:t>
            </a:r>
            <a:r>
              <a:rPr lang="en-US" dirty="0" err="1"/>
              <a:t>valvoa</a:t>
            </a:r>
            <a:r>
              <a:rPr lang="en-US" dirty="0"/>
              <a:t> </a:t>
            </a:r>
            <a:r>
              <a:rPr lang="en-US" dirty="0" err="1"/>
              <a:t>miehittämättömien</a:t>
            </a:r>
            <a:r>
              <a:rPr lang="en-US" dirty="0"/>
              <a:t> </a:t>
            </a:r>
            <a:r>
              <a:rPr lang="en-US" dirty="0" err="1"/>
              <a:t>ilma-alusten</a:t>
            </a:r>
            <a:r>
              <a:rPr lang="en-US" dirty="0"/>
              <a:t> </a:t>
            </a:r>
            <a:r>
              <a:rPr lang="en-US" dirty="0" err="1"/>
              <a:t>teollisuuden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 smtClean="0"/>
              <a:t>palvelujen</a:t>
            </a:r>
            <a:r>
              <a:rPr lang="en-US" dirty="0"/>
              <a:t> </a:t>
            </a:r>
            <a:r>
              <a:rPr lang="en-US" dirty="0" err="1" smtClean="0"/>
              <a:t>alalla</a:t>
            </a:r>
            <a:r>
              <a:rPr lang="en-US" dirty="0" smtClean="0"/>
              <a:t> </a:t>
            </a:r>
            <a:r>
              <a:rPr lang="en-US" dirty="0" err="1"/>
              <a:t>toimivien</a:t>
            </a:r>
            <a:r>
              <a:rPr lang="en-US" dirty="0"/>
              <a:t> </a:t>
            </a:r>
            <a:r>
              <a:rPr lang="en-US" dirty="0" err="1"/>
              <a:t>yritysten</a:t>
            </a:r>
            <a:r>
              <a:rPr lang="en-US" dirty="0"/>
              <a:t> </a:t>
            </a:r>
            <a:r>
              <a:rPr lang="en-US" dirty="0" err="1"/>
              <a:t>yleisiä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yhteisiä</a:t>
            </a:r>
            <a:r>
              <a:rPr lang="en-US" dirty="0"/>
              <a:t> </a:t>
            </a:r>
            <a:r>
              <a:rPr lang="en-US" dirty="0" err="1"/>
              <a:t>ammatinharjoittamiseen</a:t>
            </a:r>
            <a:r>
              <a:rPr lang="en-US" dirty="0"/>
              <a:t> </a:t>
            </a:r>
            <a:r>
              <a:rPr lang="en-US" dirty="0" err="1"/>
              <a:t>liittyviä</a:t>
            </a:r>
            <a:r>
              <a:rPr lang="en-US" dirty="0"/>
              <a:t> </a:t>
            </a:r>
            <a:r>
              <a:rPr lang="en-US" dirty="0" err="1"/>
              <a:t>etuja</a:t>
            </a:r>
            <a:r>
              <a:rPr lang="en-US" dirty="0"/>
              <a:t>, </a:t>
            </a:r>
            <a:r>
              <a:rPr lang="en-US" dirty="0" err="1" smtClean="0"/>
              <a:t>edistää</a:t>
            </a:r>
            <a:r>
              <a:rPr lang="en-US" dirty="0"/>
              <a:t> </a:t>
            </a:r>
            <a:r>
              <a:rPr lang="en-US" dirty="0" err="1" smtClean="0"/>
              <a:t>jäsentensä</a:t>
            </a:r>
            <a:r>
              <a:rPr lang="en-US" dirty="0" smtClean="0"/>
              <a:t> </a:t>
            </a:r>
            <a:r>
              <a:rPr lang="en-US" dirty="0" err="1"/>
              <a:t>verkostoitumista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kansainvälistymistä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parantaa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yritysten</a:t>
            </a:r>
            <a:r>
              <a:rPr lang="en-US" dirty="0"/>
              <a:t> </a:t>
            </a:r>
            <a:r>
              <a:rPr lang="en-US" dirty="0" err="1" smtClean="0"/>
              <a:t>yleisiä</a:t>
            </a:r>
            <a:r>
              <a:rPr lang="en-US" dirty="0"/>
              <a:t> </a:t>
            </a:r>
            <a:r>
              <a:rPr lang="en-US" dirty="0" err="1" smtClean="0"/>
              <a:t>toimintaedellytyksiä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/>
              <a:t>Perustettu 2014, </a:t>
            </a:r>
            <a:r>
              <a:rPr lang="en-US" dirty="0" err="1"/>
              <a:t>toiminta</a:t>
            </a:r>
            <a:r>
              <a:rPr lang="en-US" dirty="0"/>
              <a:t> </a:t>
            </a:r>
            <a:r>
              <a:rPr lang="en-US" dirty="0" err="1"/>
              <a:t>alkanut</a:t>
            </a:r>
            <a:r>
              <a:rPr lang="en-US" dirty="0"/>
              <a:t> 20.1.2015</a:t>
            </a:r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err="1"/>
              <a:t>Yritysjäsenet</a:t>
            </a:r>
            <a:r>
              <a:rPr lang="en-US" dirty="0"/>
              <a:t>: </a:t>
            </a:r>
            <a:r>
              <a:rPr lang="en-US" dirty="0" err="1"/>
              <a:t>operaattorit</a:t>
            </a:r>
            <a:r>
              <a:rPr lang="en-US" dirty="0"/>
              <a:t>, </a:t>
            </a:r>
            <a:r>
              <a:rPr lang="en-US" dirty="0" err="1"/>
              <a:t>laitevalmistajat</a:t>
            </a:r>
            <a:r>
              <a:rPr lang="en-US" dirty="0"/>
              <a:t>, </a:t>
            </a:r>
            <a:r>
              <a:rPr lang="en-US" dirty="0" err="1"/>
              <a:t>sensori</a:t>
            </a:r>
            <a:r>
              <a:rPr lang="en-US" dirty="0"/>
              <a:t>-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anturivalmistajat</a:t>
            </a:r>
            <a:r>
              <a:rPr lang="en-US" dirty="0"/>
              <a:t>, </a:t>
            </a:r>
            <a:r>
              <a:rPr lang="en-US" dirty="0" err="1"/>
              <a:t>ohjelmointitalot</a:t>
            </a:r>
            <a:r>
              <a:rPr lang="en-US" dirty="0"/>
              <a:t>, </a:t>
            </a:r>
            <a:r>
              <a:rPr lang="en-US" dirty="0" err="1"/>
              <a:t>komponenttivalmistajat</a:t>
            </a:r>
            <a:endParaRPr lang="en-US" dirty="0"/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err="1"/>
              <a:t>Asiantuntijajäsenet</a:t>
            </a:r>
            <a:r>
              <a:rPr lang="en-US" dirty="0"/>
              <a:t>: </a:t>
            </a:r>
            <a:r>
              <a:rPr lang="en-US" dirty="0" err="1"/>
              <a:t>korkeakoulut</a:t>
            </a:r>
            <a:r>
              <a:rPr lang="en-US" dirty="0"/>
              <a:t>, </a:t>
            </a:r>
            <a:r>
              <a:rPr lang="en-US" dirty="0" err="1"/>
              <a:t>yliopistot</a:t>
            </a:r>
            <a:r>
              <a:rPr lang="en-US" dirty="0"/>
              <a:t>, </a:t>
            </a:r>
            <a:r>
              <a:rPr lang="en-US" dirty="0" err="1"/>
              <a:t>tutkimuslaitokset</a:t>
            </a:r>
            <a:r>
              <a:rPr lang="en-US" dirty="0"/>
              <a:t>, </a:t>
            </a:r>
            <a:r>
              <a:rPr lang="en-US" dirty="0" err="1"/>
              <a:t>kehitysyhtiöt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meritoituneet</a:t>
            </a:r>
            <a:r>
              <a:rPr lang="en-US" dirty="0"/>
              <a:t> </a:t>
            </a:r>
            <a:r>
              <a:rPr lang="en-US" dirty="0" err="1"/>
              <a:t>henkilöt</a:t>
            </a:r>
            <a:endParaRPr lang="en-US" dirty="0"/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err="1"/>
              <a:t>Jäseniä</a:t>
            </a:r>
            <a:r>
              <a:rPr lang="en-US" dirty="0"/>
              <a:t> </a:t>
            </a:r>
            <a:r>
              <a:rPr lang="en-US" dirty="0" smtClean="0"/>
              <a:t>n. 20 </a:t>
            </a:r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smtClean="0">
                <a:hlinkClick r:id="rId3"/>
              </a:rPr>
              <a:t>www.rpas.fi</a:t>
            </a:r>
            <a:endParaRPr lang="en-US" dirty="0" smtClean="0"/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dirty="0" err="1" smtClean="0"/>
              <a:t>Toiminnanjohtaja</a:t>
            </a:r>
            <a:r>
              <a:rPr lang="en-US" dirty="0" smtClean="0"/>
              <a:t>: Juhani </a:t>
            </a:r>
            <a:r>
              <a:rPr lang="en-US" dirty="0" err="1" smtClean="0"/>
              <a:t>Kangasniemi</a:t>
            </a:r>
            <a:endParaRPr lang="en-US" dirty="0" smtClean="0"/>
          </a:p>
          <a:p>
            <a:pPr marL="431800" indent="-323850">
              <a:buClr>
                <a:srgbClr val="FF6633"/>
              </a:buClr>
              <a:buSzPct val="45000"/>
              <a:buFont typeface="Wingdings" charset="0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431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6222" y="540922"/>
            <a:ext cx="7927985" cy="6555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Tilannetta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tilastoa</a:t>
            </a:r>
            <a:r>
              <a:rPr lang="en-US" sz="2400" dirty="0" smtClean="0"/>
              <a:t> (</a:t>
            </a:r>
            <a:r>
              <a:rPr lang="en-US" sz="2400" dirty="0" err="1" smtClean="0"/>
              <a:t>luonnonmarjat</a:t>
            </a:r>
            <a:r>
              <a:rPr lang="en-US" sz="2400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Arktiset</a:t>
            </a:r>
            <a:r>
              <a:rPr lang="en-US" dirty="0" smtClean="0"/>
              <a:t> </a:t>
            </a:r>
            <a:r>
              <a:rPr lang="en-US" dirty="0" err="1" smtClean="0"/>
              <a:t>Aromit</a:t>
            </a:r>
            <a:r>
              <a:rPr lang="en-US" dirty="0" smtClean="0"/>
              <a:t> </a:t>
            </a:r>
            <a:r>
              <a:rPr lang="en-US" dirty="0" err="1" smtClean="0"/>
              <a:t>ry</a:t>
            </a:r>
            <a:r>
              <a:rPr lang="en-US" dirty="0"/>
              <a:t>: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Vuonna</a:t>
            </a:r>
            <a:r>
              <a:rPr lang="en-US" dirty="0" smtClean="0"/>
              <a:t> </a:t>
            </a:r>
            <a:r>
              <a:rPr lang="en-US" dirty="0"/>
              <a:t>2015 </a:t>
            </a:r>
            <a:r>
              <a:rPr lang="en-US" i="1" dirty="0" err="1"/>
              <a:t>saatiin</a:t>
            </a:r>
            <a:r>
              <a:rPr lang="en-US" i="1" dirty="0"/>
              <a:t> </a:t>
            </a:r>
            <a:r>
              <a:rPr lang="en-US" i="1" dirty="0" err="1"/>
              <a:t>ennätyksellinen</a:t>
            </a:r>
            <a:r>
              <a:rPr lang="en-US" i="1" dirty="0"/>
              <a:t> </a:t>
            </a:r>
            <a:r>
              <a:rPr lang="en-US" i="1" dirty="0" err="1"/>
              <a:t>mustikkasato</a:t>
            </a:r>
            <a:r>
              <a:rPr lang="en-US" i="1" dirty="0"/>
              <a:t>, </a:t>
            </a:r>
            <a:r>
              <a:rPr lang="en-US" i="1" dirty="0" err="1"/>
              <a:t>vaikka</a:t>
            </a:r>
            <a:r>
              <a:rPr lang="en-US" i="1" dirty="0"/>
              <a:t> </a:t>
            </a:r>
            <a:r>
              <a:rPr lang="en-US" i="1" dirty="0" err="1"/>
              <a:t>alkukesän</a:t>
            </a:r>
            <a:r>
              <a:rPr lang="en-US" i="1" dirty="0"/>
              <a:t> </a:t>
            </a:r>
            <a:r>
              <a:rPr lang="en-US" i="1" dirty="0" err="1"/>
              <a:t>kylmyys</a:t>
            </a:r>
            <a:r>
              <a:rPr lang="en-US" i="1" dirty="0"/>
              <a:t> </a:t>
            </a:r>
            <a:r>
              <a:rPr lang="en-US" i="1" dirty="0" err="1"/>
              <a:t>viivästyttikin</a:t>
            </a:r>
            <a:r>
              <a:rPr lang="en-US" i="1" dirty="0"/>
              <a:t> </a:t>
            </a:r>
            <a:r>
              <a:rPr lang="en-US" i="1" dirty="0" err="1"/>
              <a:t>marjojen</a:t>
            </a:r>
            <a:r>
              <a:rPr lang="en-US" i="1" dirty="0"/>
              <a:t> </a:t>
            </a:r>
            <a:r>
              <a:rPr lang="en-US" i="1" dirty="0" err="1"/>
              <a:t>kypsymistä</a:t>
            </a:r>
            <a:r>
              <a:rPr lang="en-US" dirty="0"/>
              <a:t>. </a:t>
            </a:r>
            <a:r>
              <a:rPr lang="en-US" dirty="0" err="1"/>
              <a:t>Mustikkaa</a:t>
            </a:r>
            <a:r>
              <a:rPr lang="en-US" dirty="0"/>
              <a:t> </a:t>
            </a:r>
            <a:r>
              <a:rPr lang="en-US" dirty="0" err="1"/>
              <a:t>kerättiin</a:t>
            </a:r>
            <a:r>
              <a:rPr lang="en-US" dirty="0"/>
              <a:t> </a:t>
            </a:r>
            <a:r>
              <a:rPr lang="en-US" dirty="0" err="1"/>
              <a:t>myyntiin</a:t>
            </a:r>
            <a:r>
              <a:rPr lang="en-US" dirty="0"/>
              <a:t> 7,2 </a:t>
            </a:r>
            <a:r>
              <a:rPr lang="en-US" dirty="0" err="1"/>
              <a:t>miljoonaa</a:t>
            </a:r>
            <a:r>
              <a:rPr lang="en-US" dirty="0"/>
              <a:t> </a:t>
            </a:r>
            <a:r>
              <a:rPr lang="en-US" dirty="0" err="1"/>
              <a:t>kiloa</a:t>
            </a:r>
            <a:r>
              <a:rPr lang="en-US" dirty="0"/>
              <a:t>, </a:t>
            </a:r>
            <a:r>
              <a:rPr lang="en-US" dirty="0" err="1"/>
              <a:t>joka</a:t>
            </a:r>
            <a:r>
              <a:rPr lang="en-US" dirty="0"/>
              <a:t> on </a:t>
            </a:r>
            <a:r>
              <a:rPr lang="en-US" dirty="0" err="1"/>
              <a:t>yli</a:t>
            </a:r>
            <a:r>
              <a:rPr lang="en-US" dirty="0"/>
              <a:t> </a:t>
            </a:r>
            <a:r>
              <a:rPr lang="en-US" dirty="0" err="1"/>
              <a:t>miljoona</a:t>
            </a:r>
            <a:r>
              <a:rPr lang="en-US" dirty="0"/>
              <a:t> </a:t>
            </a:r>
            <a:r>
              <a:rPr lang="en-US" dirty="0" err="1"/>
              <a:t>kiloa</a:t>
            </a:r>
            <a:r>
              <a:rPr lang="en-US" dirty="0"/>
              <a:t> </a:t>
            </a:r>
            <a:r>
              <a:rPr lang="en-US" dirty="0" err="1"/>
              <a:t>enemmän</a:t>
            </a:r>
            <a:r>
              <a:rPr lang="en-US" dirty="0"/>
              <a:t> </a:t>
            </a:r>
            <a:r>
              <a:rPr lang="en-US" dirty="0" err="1"/>
              <a:t>kuin</a:t>
            </a:r>
            <a:r>
              <a:rPr lang="en-US" dirty="0"/>
              <a:t> </a:t>
            </a:r>
            <a:r>
              <a:rPr lang="en-US" dirty="0" err="1"/>
              <a:t>edellisenä</a:t>
            </a:r>
            <a:r>
              <a:rPr lang="en-US" dirty="0"/>
              <a:t> </a:t>
            </a:r>
            <a:r>
              <a:rPr lang="en-US" dirty="0" err="1"/>
              <a:t>vuonna</a:t>
            </a:r>
            <a:r>
              <a:rPr lang="en-US" dirty="0"/>
              <a:t>. </a:t>
            </a:r>
            <a:r>
              <a:rPr lang="en-US" i="1" dirty="0" err="1"/>
              <a:t>Puolet</a:t>
            </a:r>
            <a:r>
              <a:rPr lang="en-US" i="1" dirty="0"/>
              <a:t> </a:t>
            </a:r>
            <a:r>
              <a:rPr lang="en-US" i="1" dirty="0" err="1"/>
              <a:t>koko</a:t>
            </a:r>
            <a:r>
              <a:rPr lang="en-US" i="1" dirty="0"/>
              <a:t> </a:t>
            </a:r>
            <a:r>
              <a:rPr lang="en-US" i="1" dirty="0" err="1"/>
              <a:t>mustikkasadosta</a:t>
            </a:r>
            <a:r>
              <a:rPr lang="en-US" i="1" dirty="0"/>
              <a:t> </a:t>
            </a:r>
            <a:r>
              <a:rPr lang="en-US" i="1" dirty="0" err="1"/>
              <a:t>poimittiin</a:t>
            </a:r>
            <a:r>
              <a:rPr lang="en-US" i="1" dirty="0"/>
              <a:t> </a:t>
            </a:r>
            <a:r>
              <a:rPr lang="en-US" i="1" dirty="0" err="1"/>
              <a:t>Itä-Suomessa</a:t>
            </a:r>
            <a:r>
              <a:rPr lang="en-US" i="1" dirty="0" smtClean="0"/>
              <a:t>.”</a:t>
            </a:r>
          </a:p>
          <a:p>
            <a:endParaRPr lang="en-US" i="1" dirty="0"/>
          </a:p>
          <a:p>
            <a:r>
              <a:rPr lang="en-US" i="1" dirty="0" err="1" smtClean="0"/>
              <a:t>Vuoden</a:t>
            </a:r>
            <a:r>
              <a:rPr lang="en-US" i="1" dirty="0" smtClean="0"/>
              <a:t> 2015 </a:t>
            </a:r>
            <a:r>
              <a:rPr lang="en-US" i="1" dirty="0" err="1" smtClean="0"/>
              <a:t>tilastoa</a:t>
            </a:r>
            <a:r>
              <a:rPr lang="en-US" i="1" dirty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Suomen</a:t>
            </a:r>
            <a:r>
              <a:rPr lang="en-US" i="1" dirty="0" smtClean="0"/>
              <a:t> Gallup </a:t>
            </a:r>
            <a:r>
              <a:rPr lang="en-US" i="1" dirty="0" err="1"/>
              <a:t>E</a:t>
            </a:r>
            <a:r>
              <a:rPr lang="en-US" i="1" dirty="0" err="1" smtClean="0"/>
              <a:t>lintarviketieto</a:t>
            </a:r>
            <a:r>
              <a:rPr lang="en-US" i="1" dirty="0" smtClean="0"/>
              <a:t> </a:t>
            </a:r>
            <a:r>
              <a:rPr lang="en-US" i="1" dirty="0" err="1" smtClean="0"/>
              <a:t>Oy</a:t>
            </a:r>
            <a:r>
              <a:rPr lang="en-US" i="1" dirty="0" smtClean="0"/>
              <a:t>/</a:t>
            </a:r>
            <a:r>
              <a:rPr lang="en-US" i="1" dirty="0" err="1" smtClean="0"/>
              <a:t>Maaseutuvirasto</a:t>
            </a:r>
            <a:r>
              <a:rPr lang="en-US" i="1" dirty="0" smtClean="0"/>
              <a:t>)</a:t>
            </a:r>
          </a:p>
          <a:p>
            <a:endParaRPr lang="en-US" i="1" dirty="0" smtClean="0"/>
          </a:p>
          <a:p>
            <a:r>
              <a:rPr lang="en-US" i="1" dirty="0" smtClean="0"/>
              <a:t>	</a:t>
            </a:r>
            <a:r>
              <a:rPr lang="en-US" i="1" dirty="0" err="1"/>
              <a:t>K</a:t>
            </a:r>
            <a:r>
              <a:rPr lang="en-US" i="1" dirty="0" err="1" smtClean="0"/>
              <a:t>erätty</a:t>
            </a:r>
            <a:r>
              <a:rPr lang="en-US" i="1" dirty="0" smtClean="0"/>
              <a:t> </a:t>
            </a:r>
            <a:r>
              <a:rPr lang="en-US" i="1" dirty="0" err="1" smtClean="0"/>
              <a:t>määrä</a:t>
            </a:r>
            <a:r>
              <a:rPr lang="en-US" i="1" dirty="0" smtClean="0"/>
              <a:t>(</a:t>
            </a:r>
            <a:r>
              <a:rPr lang="en-US" i="1" dirty="0" err="1" smtClean="0"/>
              <a:t>Milj</a:t>
            </a:r>
            <a:r>
              <a:rPr lang="en-US" i="1" dirty="0" smtClean="0"/>
              <a:t>. Kg)	</a:t>
            </a:r>
            <a:r>
              <a:rPr lang="en-US" i="1" dirty="0" err="1" smtClean="0"/>
              <a:t>vienti</a:t>
            </a:r>
            <a:r>
              <a:rPr lang="en-US" i="1" dirty="0" smtClean="0"/>
              <a:t>(</a:t>
            </a:r>
            <a:r>
              <a:rPr lang="en-US" i="1" dirty="0" err="1"/>
              <a:t>m</a:t>
            </a:r>
            <a:r>
              <a:rPr lang="en-US" i="1" dirty="0" err="1" smtClean="0"/>
              <a:t>ilj</a:t>
            </a:r>
            <a:r>
              <a:rPr lang="en-US" i="1" dirty="0" smtClean="0"/>
              <a:t>. kg)	</a:t>
            </a:r>
            <a:r>
              <a:rPr lang="en-US" i="1" dirty="0" err="1" smtClean="0"/>
              <a:t>tuonti</a:t>
            </a:r>
            <a:r>
              <a:rPr lang="en-US" i="1" dirty="0" smtClean="0"/>
              <a:t>	</a:t>
            </a:r>
            <a:r>
              <a:rPr lang="en-US" i="1" dirty="0" err="1" smtClean="0"/>
              <a:t>tulot</a:t>
            </a:r>
            <a:r>
              <a:rPr lang="en-US" i="1" dirty="0" smtClean="0"/>
              <a:t>(M€)</a:t>
            </a:r>
            <a:endParaRPr lang="en-US" i="1" dirty="0"/>
          </a:p>
          <a:p>
            <a:r>
              <a:rPr lang="en-US" i="1" dirty="0" err="1" smtClean="0"/>
              <a:t>Mustikka</a:t>
            </a:r>
            <a:r>
              <a:rPr lang="en-US" i="1" dirty="0" smtClean="0"/>
              <a:t>		7,2		5,6		2,2</a:t>
            </a:r>
          </a:p>
          <a:p>
            <a:r>
              <a:rPr lang="en-US" i="1" dirty="0" err="1" smtClean="0"/>
              <a:t>Puolukka</a:t>
            </a:r>
            <a:r>
              <a:rPr lang="en-US" i="1" dirty="0" smtClean="0"/>
              <a:t>		</a:t>
            </a:r>
            <a:r>
              <a:rPr lang="en-US" dirty="0" smtClean="0"/>
              <a:t>&lt;</a:t>
            </a:r>
            <a:r>
              <a:rPr lang="en-US" i="1" dirty="0" smtClean="0"/>
              <a:t>10		1,6 (</a:t>
            </a:r>
            <a:r>
              <a:rPr lang="en-US" i="1" dirty="0" err="1" smtClean="0"/>
              <a:t>tuoreena</a:t>
            </a:r>
            <a:r>
              <a:rPr lang="en-US" i="1" dirty="0" smtClean="0"/>
              <a:t>)		10,3</a:t>
            </a:r>
          </a:p>
          <a:p>
            <a:r>
              <a:rPr lang="en-US" i="1" dirty="0" err="1" smtClean="0"/>
              <a:t>Lakka</a:t>
            </a:r>
            <a:r>
              <a:rPr lang="en-US" i="1" dirty="0" smtClean="0"/>
              <a:t>		0,16				</a:t>
            </a:r>
          </a:p>
          <a:p>
            <a:r>
              <a:rPr lang="en-US" i="1" dirty="0" err="1" smtClean="0"/>
              <a:t>Karpalo</a:t>
            </a:r>
            <a:r>
              <a:rPr lang="en-US" i="1" dirty="0" smtClean="0"/>
              <a:t>		0,023				</a:t>
            </a:r>
          </a:p>
          <a:p>
            <a:r>
              <a:rPr lang="en-US" b="1" i="1" dirty="0" err="1" smtClean="0"/>
              <a:t>Yhteensä</a:t>
            </a:r>
            <a:r>
              <a:rPr lang="en-US" b="1" i="1" dirty="0" smtClean="0"/>
              <a:t>		n. 17,38					21,5</a:t>
            </a:r>
          </a:p>
          <a:p>
            <a:endParaRPr lang="en-US" b="1" i="1" dirty="0"/>
          </a:p>
          <a:p>
            <a:r>
              <a:rPr lang="en-US" b="1" i="1" dirty="0" err="1" smtClean="0"/>
              <a:t>Vuosittainen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metsämarjasato</a:t>
            </a:r>
            <a:r>
              <a:rPr lang="en-US" b="1" i="1" dirty="0" smtClean="0"/>
              <a:t> n. 500 </a:t>
            </a:r>
            <a:r>
              <a:rPr lang="en-US" b="1" i="1" dirty="0" err="1" smtClean="0"/>
              <a:t>milj</a:t>
            </a:r>
            <a:r>
              <a:rPr lang="en-US" b="1" i="1" dirty="0" smtClean="0"/>
              <a:t>. Kg.</a:t>
            </a:r>
          </a:p>
          <a:p>
            <a:r>
              <a:rPr lang="en-US" b="1" i="1" dirty="0" err="1" smtClean="0"/>
              <a:t>Esim</a:t>
            </a:r>
            <a:r>
              <a:rPr lang="en-US" b="1" i="1" dirty="0" smtClean="0"/>
              <a:t>. </a:t>
            </a:r>
            <a:r>
              <a:rPr lang="en-US" b="1" i="1" dirty="0" err="1" smtClean="0"/>
              <a:t>puolukan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ja</a:t>
            </a:r>
            <a:r>
              <a:rPr lang="en-US" b="1" i="1" dirty="0" smtClean="0"/>
              <a:t> </a:t>
            </a:r>
            <a:r>
              <a:rPr lang="en-US" b="1" i="1" dirty="0" err="1" smtClean="0"/>
              <a:t>mustikan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sadosta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kerätään</a:t>
            </a:r>
            <a:r>
              <a:rPr lang="en-US" b="1" i="1" dirty="0" smtClean="0"/>
              <a:t> </a:t>
            </a:r>
            <a:r>
              <a:rPr lang="en-US" b="1" i="1" dirty="0" err="1" smtClean="0"/>
              <a:t>talteen</a:t>
            </a:r>
            <a:r>
              <a:rPr lang="en-US" b="1" i="1" dirty="0" smtClean="0"/>
              <a:t> 3-10%.</a:t>
            </a:r>
          </a:p>
          <a:p>
            <a:endParaRPr lang="en-US" b="1" i="1" dirty="0" smtClean="0"/>
          </a:p>
          <a:p>
            <a:endParaRPr lang="en-US" b="1" i="1" dirty="0"/>
          </a:p>
          <a:p>
            <a:r>
              <a:rPr lang="en-US" b="1" i="1" dirty="0" smtClean="0"/>
              <a:t>	</a:t>
            </a:r>
          </a:p>
          <a:p>
            <a:endParaRPr lang="en-US" b="1" i="1" dirty="0" smtClean="0"/>
          </a:p>
        </p:txBody>
      </p:sp>
    </p:spTree>
    <p:extLst>
      <p:ext uri="{BB962C8B-B14F-4D97-AF65-F5344CB8AC3E}">
        <p14:creationId xmlns:p14="http://schemas.microsoft.com/office/powerpoint/2010/main" val="2201728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6222" y="712790"/>
            <a:ext cx="7927985" cy="6924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Tilannetta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tilastoa</a:t>
            </a:r>
            <a:r>
              <a:rPr lang="en-US" sz="2400" dirty="0" smtClean="0"/>
              <a:t> (</a:t>
            </a:r>
            <a:r>
              <a:rPr lang="en-US" sz="2400" dirty="0" err="1" smtClean="0"/>
              <a:t>sienet</a:t>
            </a:r>
            <a:r>
              <a:rPr lang="en-US" sz="2400" dirty="0" smtClean="0"/>
              <a:t>)</a:t>
            </a:r>
          </a:p>
          <a:p>
            <a:endParaRPr lang="en-US" sz="2400" dirty="0"/>
          </a:p>
          <a:p>
            <a:r>
              <a:rPr lang="en-US" sz="2400" dirty="0" err="1"/>
              <a:t>Luonnossa</a:t>
            </a:r>
            <a:r>
              <a:rPr lang="en-US" sz="2400" dirty="0"/>
              <a:t> </a:t>
            </a:r>
            <a:r>
              <a:rPr lang="en-US" sz="2400" dirty="0" err="1"/>
              <a:t>kasvaa</a:t>
            </a:r>
            <a:r>
              <a:rPr lang="en-US" sz="2400" dirty="0"/>
              <a:t> </a:t>
            </a:r>
            <a:r>
              <a:rPr lang="en-US" sz="2400" dirty="0" err="1"/>
              <a:t>satoja</a:t>
            </a:r>
            <a:r>
              <a:rPr lang="en-US" sz="2400" dirty="0"/>
              <a:t> </a:t>
            </a:r>
            <a:r>
              <a:rPr lang="en-US" sz="2400" dirty="0" err="1"/>
              <a:t>syötäväksi</a:t>
            </a:r>
            <a:r>
              <a:rPr lang="en-US" sz="2400" dirty="0"/>
              <a:t> </a:t>
            </a:r>
            <a:r>
              <a:rPr lang="en-US" sz="2400" dirty="0" err="1"/>
              <a:t>kelpaavia</a:t>
            </a:r>
            <a:r>
              <a:rPr lang="en-US" sz="2400" dirty="0"/>
              <a:t> </a:t>
            </a:r>
            <a:r>
              <a:rPr lang="en-US" sz="2400" dirty="0" err="1"/>
              <a:t>sienilajeja</a:t>
            </a:r>
            <a:r>
              <a:rPr lang="en-US" sz="2400" dirty="0"/>
              <a:t>. </a:t>
            </a:r>
            <a:r>
              <a:rPr lang="en-US" sz="2400" dirty="0" err="1"/>
              <a:t>Syötävien</a:t>
            </a:r>
            <a:r>
              <a:rPr lang="en-US" sz="2400" dirty="0"/>
              <a:t> </a:t>
            </a:r>
            <a:r>
              <a:rPr lang="en-US" sz="2400" dirty="0" err="1"/>
              <a:t>sienien</a:t>
            </a:r>
            <a:r>
              <a:rPr lang="en-US" sz="2400" dirty="0"/>
              <a:t> </a:t>
            </a:r>
            <a:r>
              <a:rPr lang="en-US" sz="2400" dirty="0" err="1"/>
              <a:t>vuosittaiseksi</a:t>
            </a:r>
            <a:r>
              <a:rPr lang="en-US" sz="2400" dirty="0"/>
              <a:t> </a:t>
            </a:r>
            <a:r>
              <a:rPr lang="en-US" sz="2400" dirty="0" err="1"/>
              <a:t>kokonaissadoksi</a:t>
            </a:r>
            <a:r>
              <a:rPr lang="en-US" sz="2400" dirty="0"/>
              <a:t> </a:t>
            </a:r>
            <a:r>
              <a:rPr lang="en-US" sz="2400" dirty="0" err="1"/>
              <a:t>arvioidaan</a:t>
            </a:r>
            <a:r>
              <a:rPr lang="en-US" sz="2400" dirty="0"/>
              <a:t> n. 1000 </a:t>
            </a:r>
            <a:r>
              <a:rPr lang="en-US" sz="2400" dirty="0" err="1"/>
              <a:t>milj</a:t>
            </a:r>
            <a:r>
              <a:rPr lang="en-US" sz="2400" dirty="0"/>
              <a:t>. kg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keskimäärin</a:t>
            </a:r>
            <a:r>
              <a:rPr lang="en-US" sz="2400" dirty="0"/>
              <a:t> 50 kg/ha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err="1" smtClean="0"/>
              <a:t>Alle</a:t>
            </a:r>
            <a:r>
              <a:rPr lang="en-US" sz="2400" dirty="0" smtClean="0"/>
              <a:t> 1/1000 </a:t>
            </a:r>
            <a:r>
              <a:rPr lang="en-US" sz="2400" dirty="0" err="1" smtClean="0"/>
              <a:t>Suomen</a:t>
            </a:r>
            <a:r>
              <a:rPr lang="en-US" sz="2400" dirty="0" smtClean="0"/>
              <a:t> </a:t>
            </a:r>
            <a:r>
              <a:rPr lang="en-US" sz="2400" dirty="0" err="1" smtClean="0"/>
              <a:t>sienisadosta</a:t>
            </a:r>
            <a:r>
              <a:rPr lang="en-US" sz="2400" dirty="0" smtClean="0"/>
              <a:t> </a:t>
            </a:r>
            <a:r>
              <a:rPr lang="en-US" sz="2400" dirty="0" err="1" smtClean="0"/>
              <a:t>tulee</a:t>
            </a:r>
            <a:r>
              <a:rPr lang="en-US" sz="2400" dirty="0" smtClean="0"/>
              <a:t> </a:t>
            </a:r>
            <a:r>
              <a:rPr lang="en-US" sz="2400" dirty="0" err="1" smtClean="0"/>
              <a:t>kauppaan</a:t>
            </a:r>
            <a:r>
              <a:rPr lang="en-US" sz="2400" dirty="0" smtClean="0"/>
              <a:t> !</a:t>
            </a:r>
          </a:p>
          <a:p>
            <a:r>
              <a:rPr lang="en-US" sz="2400" dirty="0" smtClean="0"/>
              <a:t> </a:t>
            </a:r>
            <a:r>
              <a:rPr lang="en-US" sz="1200" i="1" dirty="0" err="1" smtClean="0"/>
              <a:t>Huom</a:t>
            </a:r>
            <a:r>
              <a:rPr lang="en-US" sz="1200" i="1" dirty="0" smtClean="0"/>
              <a:t>! </a:t>
            </a:r>
            <a:r>
              <a:rPr lang="en-US" sz="1200" i="1" dirty="0" err="1" smtClean="0"/>
              <a:t>Kartoitus</a:t>
            </a:r>
            <a:r>
              <a:rPr lang="en-US" sz="1200" i="1" dirty="0" smtClean="0"/>
              <a:t> </a:t>
            </a:r>
            <a:r>
              <a:rPr lang="en-US" sz="1200" i="1" dirty="0" err="1"/>
              <a:t>ei</a:t>
            </a:r>
            <a:r>
              <a:rPr lang="en-US" sz="1200" i="1" dirty="0"/>
              <a:t> </a:t>
            </a:r>
            <a:r>
              <a:rPr lang="en-US" sz="1200" i="1" dirty="0" err="1"/>
              <a:t>sisällä</a:t>
            </a:r>
            <a:r>
              <a:rPr lang="en-US" sz="1200" i="1" dirty="0"/>
              <a:t> </a:t>
            </a:r>
            <a:r>
              <a:rPr lang="en-US" sz="1200" i="1" dirty="0" err="1"/>
              <a:t>torikauppaa</a:t>
            </a:r>
            <a:r>
              <a:rPr lang="en-US" sz="1200" i="1" dirty="0"/>
              <a:t>, </a:t>
            </a:r>
            <a:r>
              <a:rPr lang="en-US" sz="1200" i="1" dirty="0" err="1"/>
              <a:t>eikä</a:t>
            </a:r>
            <a:r>
              <a:rPr lang="en-US" sz="1200" i="1" dirty="0"/>
              <a:t> </a:t>
            </a:r>
            <a:r>
              <a:rPr lang="en-US" sz="1200" i="1" dirty="0" err="1"/>
              <a:t>poimijoiden</a:t>
            </a:r>
            <a:r>
              <a:rPr lang="en-US" sz="1200" i="1" dirty="0"/>
              <a:t> </a:t>
            </a:r>
            <a:r>
              <a:rPr lang="en-US" sz="1200" i="1" dirty="0" err="1"/>
              <a:t>suoramyyntiä</a:t>
            </a:r>
            <a:r>
              <a:rPr lang="en-US" sz="1200" i="1" dirty="0"/>
              <a:t> </a:t>
            </a:r>
            <a:r>
              <a:rPr lang="en-US" sz="1200" i="1" dirty="0" err="1"/>
              <a:t>kuluttajille</a:t>
            </a:r>
            <a:r>
              <a:rPr lang="en-US" sz="1200" i="1" dirty="0"/>
              <a:t>, </a:t>
            </a:r>
            <a:r>
              <a:rPr lang="en-US" sz="1200" i="1" dirty="0" err="1"/>
              <a:t>ravintoloille</a:t>
            </a:r>
            <a:r>
              <a:rPr lang="en-US" sz="1200" i="1" dirty="0"/>
              <a:t> </a:t>
            </a:r>
            <a:r>
              <a:rPr lang="en-US" sz="1200" i="1" dirty="0" err="1"/>
              <a:t>ja</a:t>
            </a:r>
            <a:r>
              <a:rPr lang="en-US" sz="1200" i="1" dirty="0"/>
              <a:t> </a:t>
            </a:r>
            <a:r>
              <a:rPr lang="en-US" sz="1200" i="1" dirty="0" err="1" smtClean="0"/>
              <a:t>ammattikeittiöille</a:t>
            </a:r>
            <a:r>
              <a:rPr lang="en-US" sz="2400" i="1" dirty="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dirty="0" smtClean="0"/>
          </a:p>
          <a:p>
            <a:endParaRPr lang="en-US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763" y="2796228"/>
            <a:ext cx="4289189" cy="260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7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420005" cy="6494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Mitä </a:t>
            </a:r>
            <a:r>
              <a:rPr lang="en-US" sz="3200" b="1" dirty="0" err="1" smtClean="0"/>
              <a:t>jos</a:t>
            </a:r>
            <a:r>
              <a:rPr lang="en-US" sz="3200" b="1" dirty="0" smtClean="0"/>
              <a:t> ?</a:t>
            </a:r>
          </a:p>
          <a:p>
            <a:endParaRPr lang="en-US" sz="2400" dirty="0" smtClean="0"/>
          </a:p>
          <a:p>
            <a:r>
              <a:rPr lang="en-US" sz="2400" dirty="0" smtClean="0"/>
              <a:t>50-70 % </a:t>
            </a:r>
            <a:r>
              <a:rPr lang="en-US" sz="2400" dirty="0" err="1" smtClean="0"/>
              <a:t>marjasadosta</a:t>
            </a:r>
            <a:r>
              <a:rPr lang="en-US" sz="2400" dirty="0" smtClean="0"/>
              <a:t>, </a:t>
            </a:r>
            <a:r>
              <a:rPr lang="en-US" sz="2400" dirty="0" err="1" smtClean="0"/>
              <a:t>ja</a:t>
            </a:r>
            <a:r>
              <a:rPr lang="en-US" sz="2400" dirty="0" smtClean="0"/>
              <a:t> 5-10 % </a:t>
            </a:r>
            <a:r>
              <a:rPr lang="en-US" sz="2400" dirty="0" err="1" smtClean="0"/>
              <a:t>sienisadosta</a:t>
            </a:r>
            <a:r>
              <a:rPr lang="en-US" sz="2400" dirty="0" smtClean="0"/>
              <a:t> </a:t>
            </a:r>
            <a:r>
              <a:rPr lang="en-US" sz="2400" dirty="0" err="1" smtClean="0"/>
              <a:t>kerättäisiin</a:t>
            </a:r>
            <a:r>
              <a:rPr lang="en-US" sz="2400" dirty="0" smtClean="0"/>
              <a:t> </a:t>
            </a:r>
            <a:r>
              <a:rPr lang="en-US" sz="2400" dirty="0" err="1" smtClean="0"/>
              <a:t>vuosittain</a:t>
            </a:r>
            <a:r>
              <a:rPr lang="en-US" sz="2400" dirty="0" smtClean="0"/>
              <a:t> </a:t>
            </a:r>
            <a:r>
              <a:rPr lang="en-US" sz="2400" dirty="0" err="1" smtClean="0"/>
              <a:t>talteen</a:t>
            </a:r>
            <a:r>
              <a:rPr lang="en-US" sz="2400" dirty="0" smtClean="0"/>
              <a:t> </a:t>
            </a:r>
            <a:r>
              <a:rPr lang="en-US" sz="2400" dirty="0" err="1" smtClean="0"/>
              <a:t>kaupallista</a:t>
            </a:r>
            <a:r>
              <a:rPr lang="en-US" sz="2400" dirty="0" smtClean="0"/>
              <a:t> </a:t>
            </a:r>
            <a:r>
              <a:rPr lang="en-US" sz="2400" dirty="0" err="1" smtClean="0"/>
              <a:t>käyttöä</a:t>
            </a:r>
            <a:r>
              <a:rPr lang="en-US" sz="2400" dirty="0" smtClean="0"/>
              <a:t> </a:t>
            </a:r>
            <a:r>
              <a:rPr lang="en-US" sz="2400" dirty="0" err="1" smtClean="0"/>
              <a:t>varten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silti</a:t>
            </a:r>
            <a:r>
              <a:rPr lang="en-US" sz="2400" dirty="0" smtClean="0"/>
              <a:t>  </a:t>
            </a:r>
            <a:r>
              <a:rPr lang="en-US" sz="2400" dirty="0" err="1" smtClean="0"/>
              <a:t>jää</a:t>
            </a:r>
            <a:r>
              <a:rPr lang="en-US" sz="2400" dirty="0" smtClean="0"/>
              <a:t> </a:t>
            </a:r>
            <a:r>
              <a:rPr lang="en-US" sz="2400" dirty="0" err="1" smtClean="0"/>
              <a:t>kaikille</a:t>
            </a:r>
            <a:r>
              <a:rPr lang="en-US" sz="2400" dirty="0" smtClean="0"/>
              <a:t> </a:t>
            </a:r>
            <a:r>
              <a:rPr lang="en-US" sz="2400" dirty="0" err="1" smtClean="0"/>
              <a:t>jokamiehen</a:t>
            </a:r>
            <a:r>
              <a:rPr lang="en-US" sz="2400" dirty="0" smtClean="0"/>
              <a:t> </a:t>
            </a:r>
            <a:r>
              <a:rPr lang="en-US" sz="2400" dirty="0" err="1" smtClean="0"/>
              <a:t>oikeudella</a:t>
            </a:r>
            <a:r>
              <a:rPr lang="en-US" sz="2400" dirty="0" smtClean="0"/>
              <a:t> </a:t>
            </a:r>
            <a:r>
              <a:rPr lang="en-US" sz="2400" dirty="0" err="1" smtClean="0"/>
              <a:t>kerääville</a:t>
            </a:r>
            <a:r>
              <a:rPr lang="en-US" sz="2400" dirty="0" smtClean="0"/>
              <a:t>)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250-350 </a:t>
            </a:r>
            <a:r>
              <a:rPr lang="en-US" sz="2400" dirty="0" err="1" smtClean="0"/>
              <a:t>miljoonaa</a:t>
            </a:r>
            <a:r>
              <a:rPr lang="en-US" sz="2400" dirty="0" smtClean="0"/>
              <a:t> kg </a:t>
            </a:r>
            <a:r>
              <a:rPr lang="en-US" sz="2400" dirty="0" err="1" smtClean="0"/>
              <a:t>marjoja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50-100 </a:t>
            </a:r>
            <a:r>
              <a:rPr lang="en-US" sz="2400" dirty="0" err="1" smtClean="0"/>
              <a:t>miljoonaa</a:t>
            </a:r>
            <a:r>
              <a:rPr lang="en-US" sz="2400" dirty="0" smtClean="0"/>
              <a:t> kg </a:t>
            </a:r>
            <a:r>
              <a:rPr lang="en-US" sz="2400" dirty="0" err="1" smtClean="0"/>
              <a:t>sieniä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Keskimääräinen</a:t>
            </a:r>
            <a:r>
              <a:rPr lang="en-US" sz="2400" dirty="0" smtClean="0"/>
              <a:t> </a:t>
            </a:r>
            <a:r>
              <a:rPr lang="en-US" sz="2400" dirty="0" err="1" smtClean="0"/>
              <a:t>kilohinta</a:t>
            </a:r>
            <a:r>
              <a:rPr lang="en-US" sz="2400" dirty="0" smtClean="0"/>
              <a:t> 1€/kg </a:t>
            </a:r>
            <a:r>
              <a:rPr lang="en-US" sz="2400" dirty="0" err="1" smtClean="0"/>
              <a:t>marjoille</a:t>
            </a:r>
            <a:r>
              <a:rPr lang="en-US" sz="2400" dirty="0" smtClean="0"/>
              <a:t>, </a:t>
            </a:r>
            <a:r>
              <a:rPr lang="en-US" sz="2400" dirty="0" err="1" smtClean="0"/>
              <a:t>ja</a:t>
            </a:r>
            <a:r>
              <a:rPr lang="en-US" sz="2400" dirty="0" smtClean="0"/>
              <a:t> 2€/kg </a:t>
            </a:r>
            <a:r>
              <a:rPr lang="en-US" sz="2400" dirty="0" err="1" smtClean="0"/>
              <a:t>sienille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tämänhetkinen</a:t>
            </a:r>
            <a:r>
              <a:rPr lang="en-US" sz="2400" dirty="0" smtClean="0"/>
              <a:t> </a:t>
            </a:r>
            <a:r>
              <a:rPr lang="en-US" sz="2400" dirty="0" err="1" smtClean="0"/>
              <a:t>tilastokeskiarvo</a:t>
            </a:r>
            <a:r>
              <a:rPr lang="en-US" sz="2400" dirty="0" smtClean="0"/>
              <a:t>).</a:t>
            </a:r>
          </a:p>
          <a:p>
            <a:endParaRPr lang="en-US" sz="2400" dirty="0"/>
          </a:p>
          <a:p>
            <a:pPr marL="342900" indent="-342900">
              <a:buFont typeface="Wingdings" charset="0"/>
              <a:buChar char="à"/>
            </a:pPr>
            <a:r>
              <a:rPr lang="en-US" sz="2400" dirty="0" smtClean="0"/>
              <a:t>350-550 </a:t>
            </a:r>
            <a:r>
              <a:rPr lang="en-US" sz="2400" dirty="0" err="1" smtClean="0"/>
              <a:t>miljoonaa</a:t>
            </a:r>
            <a:r>
              <a:rPr lang="en-US" sz="2400" dirty="0" smtClean="0"/>
              <a:t> €/</a:t>
            </a:r>
            <a:r>
              <a:rPr lang="en-US" sz="2400" dirty="0" err="1" smtClean="0"/>
              <a:t>vuosi</a:t>
            </a:r>
            <a:r>
              <a:rPr lang="en-US" sz="2400" dirty="0" smtClean="0"/>
              <a:t>, </a:t>
            </a:r>
            <a:r>
              <a:rPr lang="en-US" sz="2400" dirty="0" err="1" smtClean="0"/>
              <a:t>pelkästään</a:t>
            </a:r>
            <a:r>
              <a:rPr lang="en-US" sz="2400" dirty="0" smtClean="0"/>
              <a:t> </a:t>
            </a:r>
            <a:r>
              <a:rPr lang="en-US" sz="2400" dirty="0" err="1" smtClean="0"/>
              <a:t>jalostamattomista</a:t>
            </a:r>
            <a:r>
              <a:rPr lang="en-US" sz="2400" dirty="0" smtClean="0"/>
              <a:t> </a:t>
            </a:r>
            <a:r>
              <a:rPr lang="en-US" sz="2400" dirty="0" err="1" smtClean="0"/>
              <a:t>marjoista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sienistä</a:t>
            </a:r>
            <a:endParaRPr lang="en-US" sz="2400" dirty="0" smtClean="0"/>
          </a:p>
          <a:p>
            <a:r>
              <a:rPr lang="en-US" sz="2400" dirty="0" err="1" smtClean="0"/>
              <a:t>Osa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jalostetaan</a:t>
            </a:r>
            <a:r>
              <a:rPr lang="en-US" sz="2400" dirty="0" smtClean="0"/>
              <a:t> </a:t>
            </a:r>
            <a:r>
              <a:rPr lang="en-US" sz="2400" dirty="0" err="1" smtClean="0"/>
              <a:t>erikoistuotteiksi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/>
              </a:rPr>
              <a:t> </a:t>
            </a:r>
            <a:r>
              <a:rPr lang="en-US" sz="2400" dirty="0" err="1" smtClean="0">
                <a:sym typeface="Wingdings"/>
              </a:rPr>
              <a:t>moninkertainen</a:t>
            </a:r>
            <a:r>
              <a:rPr lang="en-US" sz="2400" dirty="0" smtClean="0">
                <a:sym typeface="Wingdings"/>
              </a:rPr>
              <a:t> </a:t>
            </a:r>
            <a:r>
              <a:rPr lang="en-US" sz="2400" dirty="0" err="1" smtClean="0">
                <a:sym typeface="Wingdings"/>
              </a:rPr>
              <a:t>hinta</a:t>
            </a:r>
            <a:endParaRPr lang="en-US" sz="2400" dirty="0" smtClean="0">
              <a:sym typeface="Wingdings"/>
            </a:endParaRPr>
          </a:p>
          <a:p>
            <a:endParaRPr lang="en-US" sz="2400" dirty="0">
              <a:sym typeface="Wingdings"/>
            </a:endParaRPr>
          </a:p>
          <a:p>
            <a:r>
              <a:rPr lang="en-US" sz="2400" b="1" dirty="0" smtClean="0">
                <a:sym typeface="Wingdings"/>
              </a:rPr>
              <a:t>MILJARDIBISNES SUOMELLE JA SUOMALAISILLE ?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8227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9934" y="2472986"/>
            <a:ext cx="44586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MITEN ?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89978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6217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0000"/>
              </a:solidFill>
            </a:endParaRPr>
          </a:p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000000"/>
                </a:solidFill>
              </a:rPr>
              <a:t>Vuosittainen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marja</a:t>
            </a:r>
            <a:r>
              <a:rPr lang="en-US" sz="2800" b="1" dirty="0" smtClean="0">
                <a:solidFill>
                  <a:srgbClr val="000000"/>
                </a:solidFill>
              </a:rPr>
              <a:t>- </a:t>
            </a:r>
            <a:r>
              <a:rPr lang="en-US" sz="2800" b="1" dirty="0" err="1" smtClean="0">
                <a:solidFill>
                  <a:srgbClr val="000000"/>
                </a:solidFill>
              </a:rPr>
              <a:t>ja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sienivarantojen</a:t>
            </a:r>
            <a:r>
              <a:rPr lang="en-US" sz="2800" b="1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</a:rPr>
              <a:t>täsmäkartoitus</a:t>
            </a:r>
            <a:endParaRPr lang="en-US" sz="2800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sz="2800" b="1" dirty="0" smtClean="0">
                <a:solidFill>
                  <a:srgbClr val="000000"/>
                </a:solidFill>
              </a:rPr>
              <a:t>NYKYISIN MAHDOLLISTA MODERNIN ROBOTIIKAN JA EDISTYNEIDEN ANALYYSIMENETELMIEN AVULLA </a:t>
            </a:r>
          </a:p>
          <a:p>
            <a:endParaRPr lang="en-US" sz="800" dirty="0" smtClean="0"/>
          </a:p>
          <a:p>
            <a:r>
              <a:rPr lang="en-US" sz="2400" b="1" dirty="0" smtClean="0"/>
              <a:t>1.1 Mitä </a:t>
            </a:r>
            <a:r>
              <a:rPr lang="en-US" sz="2400" b="1" dirty="0" err="1" smtClean="0"/>
              <a:t>tarvitsee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mitata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havaita</a:t>
            </a:r>
            <a:r>
              <a:rPr lang="en-US" sz="2400" b="1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Marjojen</a:t>
            </a:r>
            <a:r>
              <a:rPr lang="en-US" sz="2400" dirty="0" smtClean="0"/>
              <a:t> </a:t>
            </a:r>
            <a:r>
              <a:rPr lang="en-US" sz="2400" dirty="0" err="1" smtClean="0"/>
              <a:t>kukinnat</a:t>
            </a:r>
            <a:r>
              <a:rPr lang="en-US" sz="2400" dirty="0" smtClean="0"/>
              <a:t> </a:t>
            </a:r>
            <a:r>
              <a:rPr lang="en-US" sz="2400" dirty="0" err="1" smtClean="0"/>
              <a:t>alkukesällä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Marjojen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sienien</a:t>
            </a:r>
            <a:r>
              <a:rPr lang="en-US" sz="2400" dirty="0" smtClean="0"/>
              <a:t> </a:t>
            </a:r>
            <a:r>
              <a:rPr lang="en-US" sz="2400" dirty="0" err="1" smtClean="0"/>
              <a:t>esiintymispaikat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aluekohtainen</a:t>
            </a:r>
            <a:r>
              <a:rPr lang="en-US" sz="2400" dirty="0" smtClean="0"/>
              <a:t> </a:t>
            </a:r>
            <a:r>
              <a:rPr lang="en-US" sz="2400" dirty="0" err="1" smtClean="0"/>
              <a:t>sadon</a:t>
            </a:r>
            <a:r>
              <a:rPr lang="en-US" sz="2400" dirty="0" smtClean="0"/>
              <a:t> </a:t>
            </a:r>
            <a:r>
              <a:rPr lang="en-US" sz="2400" dirty="0" err="1" smtClean="0"/>
              <a:t>runsaus</a:t>
            </a:r>
            <a:r>
              <a:rPr lang="en-US" sz="2400" dirty="0" smtClean="0"/>
              <a:t> </a:t>
            </a:r>
            <a:r>
              <a:rPr lang="en-US" sz="2400" dirty="0" err="1" smtClean="0"/>
              <a:t>keruuaikaan</a:t>
            </a:r>
            <a:endParaRPr lang="en-US" sz="2400" dirty="0" smtClean="0"/>
          </a:p>
          <a:p>
            <a:endParaRPr lang="en-US" sz="1600" dirty="0"/>
          </a:p>
          <a:p>
            <a:r>
              <a:rPr lang="en-US" sz="2400" b="1" dirty="0" smtClean="0"/>
              <a:t>1.2 </a:t>
            </a:r>
            <a:r>
              <a:rPr lang="en-US" sz="2400" b="1" dirty="0"/>
              <a:t>Mitä </a:t>
            </a:r>
            <a:r>
              <a:rPr lang="en-US" sz="2400" b="1" dirty="0" smtClean="0"/>
              <a:t>on </a:t>
            </a:r>
            <a:r>
              <a:rPr lang="en-US" sz="2400" b="1" dirty="0" err="1" smtClean="0"/>
              <a:t>hyödyllistä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lisäksi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tietää</a:t>
            </a:r>
            <a:r>
              <a:rPr lang="en-US" sz="2400" b="1" dirty="0"/>
              <a:t> </a:t>
            </a:r>
          </a:p>
          <a:p>
            <a:pPr marL="342900" indent="-342900">
              <a:buFontTx/>
              <a:buChar char="-"/>
            </a:pPr>
            <a:r>
              <a:rPr lang="en-US" sz="2400" dirty="0" err="1"/>
              <a:t>Säätila</a:t>
            </a:r>
            <a:r>
              <a:rPr lang="en-US" sz="2400" dirty="0"/>
              <a:t> </a:t>
            </a:r>
            <a:r>
              <a:rPr lang="en-US" sz="2400" dirty="0" err="1"/>
              <a:t>ja</a:t>
            </a:r>
            <a:r>
              <a:rPr lang="en-US" sz="2400" dirty="0"/>
              <a:t> </a:t>
            </a:r>
            <a:r>
              <a:rPr lang="en-US" sz="2400" dirty="0" err="1"/>
              <a:t>sen</a:t>
            </a:r>
            <a:r>
              <a:rPr lang="en-US" sz="2400" dirty="0"/>
              <a:t> </a:t>
            </a:r>
            <a:r>
              <a:rPr lang="en-US" sz="2400" dirty="0" err="1"/>
              <a:t>vaihtelut</a:t>
            </a:r>
            <a:r>
              <a:rPr lang="en-US" sz="2400" dirty="0"/>
              <a:t> </a:t>
            </a:r>
            <a:r>
              <a:rPr lang="en-US" sz="2400" dirty="0" err="1"/>
              <a:t>kasvukauden</a:t>
            </a:r>
            <a:r>
              <a:rPr lang="en-US" sz="2400" dirty="0"/>
              <a:t> </a:t>
            </a:r>
            <a:r>
              <a:rPr lang="en-US" sz="2400" dirty="0" err="1"/>
              <a:t>alusta</a:t>
            </a:r>
            <a:r>
              <a:rPr lang="en-US" sz="2400" dirty="0"/>
              <a:t> </a:t>
            </a:r>
            <a:r>
              <a:rPr lang="en-US" sz="2400" dirty="0" err="1"/>
              <a:t>keruukauden</a:t>
            </a:r>
            <a:r>
              <a:rPr lang="en-US" sz="2400" dirty="0"/>
              <a:t> </a:t>
            </a:r>
            <a:r>
              <a:rPr lang="en-US" sz="2400" dirty="0" err="1" smtClean="0"/>
              <a:t>loppuun</a:t>
            </a:r>
            <a:endParaRPr lang="en-US" sz="2400" dirty="0" smtClean="0"/>
          </a:p>
          <a:p>
            <a:pPr marL="800100" lvl="1" indent="-342900">
              <a:buFontTx/>
              <a:buChar char="-"/>
            </a:pPr>
            <a:r>
              <a:rPr lang="en-US" sz="2000" dirty="0" err="1" smtClean="0"/>
              <a:t>Auttaa</a:t>
            </a:r>
            <a:r>
              <a:rPr lang="en-US" sz="2000" dirty="0" smtClean="0"/>
              <a:t> </a:t>
            </a:r>
            <a:r>
              <a:rPr lang="en-US" sz="2000" dirty="0" err="1" smtClean="0"/>
              <a:t>keruuaikaisten</a:t>
            </a:r>
            <a:r>
              <a:rPr lang="en-US" sz="2000" dirty="0" smtClean="0"/>
              <a:t> </a:t>
            </a:r>
            <a:r>
              <a:rPr lang="en-US" sz="2000" dirty="0" err="1" smtClean="0"/>
              <a:t>kartoitusten</a:t>
            </a:r>
            <a:r>
              <a:rPr lang="en-US" sz="2000" dirty="0" smtClean="0"/>
              <a:t> </a:t>
            </a:r>
            <a:r>
              <a:rPr lang="en-US" sz="2000" dirty="0" err="1" smtClean="0"/>
              <a:t>optimoinnissa</a:t>
            </a:r>
            <a:r>
              <a:rPr lang="en-US" sz="2000" dirty="0" smtClean="0"/>
              <a:t> (</a:t>
            </a:r>
            <a:r>
              <a:rPr lang="en-US" sz="2000" dirty="0" err="1" smtClean="0"/>
              <a:t>tarpeettomat</a:t>
            </a:r>
            <a:r>
              <a:rPr lang="en-US" sz="2000" dirty="0" smtClean="0"/>
              <a:t> </a:t>
            </a:r>
            <a:r>
              <a:rPr lang="en-US" sz="2000" dirty="0" err="1" smtClean="0"/>
              <a:t>kartoitukset</a:t>
            </a:r>
            <a:r>
              <a:rPr lang="en-US" sz="2000" dirty="0" smtClean="0"/>
              <a:t> </a:t>
            </a:r>
            <a:r>
              <a:rPr lang="en-US" sz="2000" dirty="0" err="1" smtClean="0"/>
              <a:t>minimiin</a:t>
            </a:r>
            <a:r>
              <a:rPr lang="en-US" sz="2000" dirty="0" smtClean="0"/>
              <a:t>).</a:t>
            </a:r>
          </a:p>
          <a:p>
            <a:pPr marL="800100" lvl="1" indent="-342900">
              <a:buFontTx/>
              <a:buChar char="-"/>
            </a:pPr>
            <a:r>
              <a:rPr lang="en-US" sz="2000" dirty="0" err="1" smtClean="0"/>
              <a:t>Auttaa</a:t>
            </a:r>
            <a:r>
              <a:rPr lang="en-US" sz="2000" dirty="0"/>
              <a:t> </a:t>
            </a:r>
            <a:r>
              <a:rPr lang="en-US" sz="2000" dirty="0" err="1" smtClean="0"/>
              <a:t>ennakoimaan</a:t>
            </a:r>
            <a:r>
              <a:rPr lang="en-US" sz="2000" dirty="0" smtClean="0"/>
              <a:t> </a:t>
            </a:r>
            <a:r>
              <a:rPr lang="en-US" sz="2000" dirty="0" err="1" smtClean="0"/>
              <a:t>marjojen</a:t>
            </a:r>
            <a:r>
              <a:rPr lang="en-US" sz="2000" dirty="0" smtClean="0"/>
              <a:t> </a:t>
            </a:r>
            <a:r>
              <a:rPr lang="en-US" sz="2000" dirty="0" err="1" smtClean="0"/>
              <a:t>kypsymisaikaa</a:t>
            </a:r>
            <a:r>
              <a:rPr lang="en-US" sz="2000" dirty="0" smtClean="0"/>
              <a:t> </a:t>
            </a:r>
            <a:r>
              <a:rPr lang="en-US" sz="2000" dirty="0" err="1" smtClean="0"/>
              <a:t>ja</a:t>
            </a:r>
            <a:r>
              <a:rPr lang="en-US" sz="2000" dirty="0" smtClean="0"/>
              <a:t> </a:t>
            </a:r>
            <a:r>
              <a:rPr lang="en-US" sz="2000" dirty="0" err="1" smtClean="0"/>
              <a:t>sadonkorjuun</a:t>
            </a:r>
            <a:r>
              <a:rPr lang="en-US" sz="2000" dirty="0" smtClean="0"/>
              <a:t> </a:t>
            </a:r>
            <a:r>
              <a:rPr lang="en-US" sz="2000" dirty="0" err="1" smtClean="0"/>
              <a:t>ajankohtaa</a:t>
            </a:r>
            <a:endParaRPr lang="en-US" sz="2000" dirty="0" smtClean="0"/>
          </a:p>
          <a:p>
            <a:pPr marL="800100" lvl="1" indent="-342900">
              <a:buFontTx/>
              <a:buChar char="-"/>
            </a:pPr>
            <a:r>
              <a:rPr lang="en-US" sz="2000" dirty="0" err="1" smtClean="0"/>
              <a:t>Voi</a:t>
            </a:r>
            <a:r>
              <a:rPr lang="en-US" sz="2000" dirty="0" smtClean="0"/>
              <a:t> </a:t>
            </a:r>
            <a:r>
              <a:rPr lang="en-US" sz="2000" dirty="0" err="1" smtClean="0"/>
              <a:t>hyödyntää</a:t>
            </a:r>
            <a:r>
              <a:rPr lang="en-US" sz="2000" dirty="0" smtClean="0"/>
              <a:t> </a:t>
            </a:r>
            <a:r>
              <a:rPr lang="en-US" sz="2000" dirty="0" err="1" smtClean="0"/>
              <a:t>mahdollisesti</a:t>
            </a:r>
            <a:r>
              <a:rPr lang="en-US" sz="2000" dirty="0" smtClean="0"/>
              <a:t> </a:t>
            </a:r>
            <a:r>
              <a:rPr lang="en-US" sz="2000" dirty="0" err="1" smtClean="0"/>
              <a:t>myös</a:t>
            </a:r>
            <a:r>
              <a:rPr lang="en-US" sz="2000" dirty="0" smtClean="0"/>
              <a:t> </a:t>
            </a:r>
            <a:r>
              <a:rPr lang="en-US" sz="2000" dirty="0" err="1" smtClean="0"/>
              <a:t>sadon</a:t>
            </a:r>
            <a:r>
              <a:rPr lang="en-US" sz="2000" dirty="0" smtClean="0"/>
              <a:t> </a:t>
            </a:r>
            <a:r>
              <a:rPr lang="en-US" sz="2000" dirty="0" err="1" smtClean="0"/>
              <a:t>määrä</a:t>
            </a:r>
            <a:r>
              <a:rPr lang="en-US" sz="2000" dirty="0" smtClean="0"/>
              <a:t>- </a:t>
            </a:r>
            <a:r>
              <a:rPr lang="en-US" sz="2000" dirty="0" err="1" smtClean="0"/>
              <a:t>ja</a:t>
            </a:r>
            <a:r>
              <a:rPr lang="en-US" sz="2000" dirty="0" smtClean="0"/>
              <a:t> </a:t>
            </a:r>
            <a:r>
              <a:rPr lang="en-US" sz="2000" dirty="0" err="1" smtClean="0"/>
              <a:t>laatuarviossa</a:t>
            </a:r>
            <a:endParaRPr lang="en-US" sz="2000" dirty="0" smtClean="0"/>
          </a:p>
          <a:p>
            <a:pPr marL="342900" indent="-342900"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674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2. </a:t>
            </a:r>
            <a:r>
              <a:rPr lang="en-US" sz="2800" b="1" dirty="0" err="1" smtClean="0">
                <a:solidFill>
                  <a:srgbClr val="000000"/>
                </a:solidFill>
              </a:rPr>
              <a:t>Teknologia</a:t>
            </a:r>
            <a:r>
              <a:rPr lang="en-US" sz="2800" b="1" dirty="0" smtClean="0">
                <a:solidFill>
                  <a:srgbClr val="000000"/>
                </a:solidFill>
              </a:rPr>
              <a:t>/</a:t>
            </a:r>
            <a:r>
              <a:rPr lang="en-US" sz="2800" b="1" dirty="0" err="1" smtClean="0">
                <a:solidFill>
                  <a:srgbClr val="000000"/>
                </a:solidFill>
              </a:rPr>
              <a:t>ratkaisu</a:t>
            </a:r>
            <a:endParaRPr lang="en-US" sz="2800" b="1" dirty="0" smtClean="0">
              <a:solidFill>
                <a:srgbClr val="000000"/>
              </a:solidFill>
            </a:endParaRPr>
          </a:p>
          <a:p>
            <a:endParaRPr lang="en-US" sz="2400" dirty="0" smtClean="0"/>
          </a:p>
          <a:p>
            <a:r>
              <a:rPr lang="en-US" sz="2800" b="1" dirty="0" smtClean="0"/>
              <a:t>2.1 </a:t>
            </a:r>
            <a:r>
              <a:rPr lang="en-US" sz="2800" b="1" dirty="0" err="1" smtClean="0"/>
              <a:t>Laitteet</a:t>
            </a:r>
            <a:endParaRPr lang="en-US" sz="2800" b="1" dirty="0" smtClean="0"/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Miehittämättömät</a:t>
            </a:r>
            <a:r>
              <a:rPr lang="en-US" sz="2400" dirty="0" smtClean="0"/>
              <a:t> </a:t>
            </a:r>
            <a:r>
              <a:rPr lang="en-US" sz="2400" dirty="0" err="1" smtClean="0"/>
              <a:t>lentolaitteet</a:t>
            </a:r>
            <a:r>
              <a:rPr lang="en-US" sz="2400" dirty="0" smtClean="0"/>
              <a:t> (drone, UAV)</a:t>
            </a:r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Laitteisiin</a:t>
            </a:r>
            <a:r>
              <a:rPr lang="en-US" sz="2400" dirty="0" smtClean="0"/>
              <a:t> </a:t>
            </a:r>
            <a:r>
              <a:rPr lang="en-US" sz="2400" dirty="0" err="1" smtClean="0"/>
              <a:t>asennetut</a:t>
            </a:r>
            <a:r>
              <a:rPr lang="en-US" sz="2400" dirty="0" smtClean="0"/>
              <a:t> </a:t>
            </a:r>
            <a:r>
              <a:rPr lang="en-US" sz="2400" dirty="0" err="1" smtClean="0"/>
              <a:t>sensorit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kamerat</a:t>
            </a:r>
            <a:r>
              <a:rPr lang="en-US" sz="2400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14" y="2698741"/>
            <a:ext cx="2882638" cy="1729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13" y="4798392"/>
            <a:ext cx="2882639" cy="17295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639" y="2698741"/>
            <a:ext cx="2955691" cy="38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59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68949"/>
            <a:ext cx="8689247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2.2 </a:t>
            </a:r>
            <a:r>
              <a:rPr lang="en-US" sz="2800" b="1" dirty="0" err="1" smtClean="0"/>
              <a:t>Analyysi</a:t>
            </a:r>
            <a:endParaRPr lang="en-US" sz="2800" b="1" dirty="0" smtClean="0"/>
          </a:p>
          <a:p>
            <a:endParaRPr lang="en-US" sz="2400" b="1" dirty="0" smtClean="0"/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Kukintojen</a:t>
            </a:r>
            <a:r>
              <a:rPr lang="en-US" sz="2400" dirty="0" smtClean="0"/>
              <a:t>, </a:t>
            </a:r>
            <a:r>
              <a:rPr lang="en-US" sz="2400" dirty="0" err="1" smtClean="0"/>
              <a:t>marja-alueiden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sieniesiintymien</a:t>
            </a:r>
            <a:r>
              <a:rPr lang="en-US" sz="2400" dirty="0" smtClean="0"/>
              <a:t> </a:t>
            </a:r>
            <a:r>
              <a:rPr lang="en-US" sz="2400" dirty="0" err="1" smtClean="0"/>
              <a:t>löytäminen</a:t>
            </a:r>
            <a:r>
              <a:rPr lang="en-US" sz="2400" dirty="0" smtClean="0"/>
              <a:t> </a:t>
            </a:r>
            <a:r>
              <a:rPr lang="en-US" sz="2400" dirty="0" err="1" smtClean="0"/>
              <a:t>automaattisesti</a:t>
            </a:r>
            <a:r>
              <a:rPr lang="en-US" sz="2400" dirty="0" smtClean="0"/>
              <a:t>  </a:t>
            </a:r>
            <a:r>
              <a:rPr lang="en-US" sz="2400" dirty="0" err="1" smtClean="0"/>
              <a:t>edistyneillä</a:t>
            </a:r>
            <a:r>
              <a:rPr lang="en-US" sz="2400" dirty="0" smtClean="0"/>
              <a:t> </a:t>
            </a:r>
            <a:r>
              <a:rPr lang="en-US" sz="2400" dirty="0" err="1" smtClean="0"/>
              <a:t>hahmontunnistusmenetelmillä</a:t>
            </a:r>
            <a:r>
              <a:rPr lang="en-US" sz="2400" dirty="0" smtClean="0"/>
              <a:t>,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hyödyntämällä</a:t>
            </a:r>
            <a:r>
              <a:rPr lang="en-US" sz="2400" dirty="0" smtClean="0"/>
              <a:t> </a:t>
            </a:r>
            <a:r>
              <a:rPr lang="en-US" sz="2400" dirty="0" err="1" smtClean="0"/>
              <a:t>erilaisia</a:t>
            </a:r>
            <a:r>
              <a:rPr lang="en-US" sz="2400" dirty="0" smtClean="0"/>
              <a:t> </a:t>
            </a:r>
            <a:r>
              <a:rPr lang="en-US" sz="2400" dirty="0" err="1" smtClean="0"/>
              <a:t>mittaustekniikoita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err="1" smtClean="0"/>
              <a:t>Kasvukauden</a:t>
            </a:r>
            <a:r>
              <a:rPr lang="en-US" sz="2400" dirty="0" smtClean="0"/>
              <a:t> </a:t>
            </a:r>
            <a:r>
              <a:rPr lang="en-US" sz="2400" dirty="0" err="1" smtClean="0"/>
              <a:t>säähistoria</a:t>
            </a:r>
            <a:r>
              <a:rPr lang="en-US" sz="2400" dirty="0" smtClean="0"/>
              <a:t>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maastotiedot</a:t>
            </a:r>
            <a:r>
              <a:rPr lang="en-US" sz="2400" dirty="0"/>
              <a:t> </a:t>
            </a:r>
            <a:r>
              <a:rPr lang="en-US" sz="2400" dirty="0" err="1" smtClean="0"/>
              <a:t>yhdistetään</a:t>
            </a:r>
            <a:r>
              <a:rPr lang="en-US" sz="2400" dirty="0" smtClean="0"/>
              <a:t>, 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 err="1" smtClean="0"/>
              <a:t>muodostetaan</a:t>
            </a:r>
            <a:r>
              <a:rPr lang="en-US" sz="2400" dirty="0" smtClean="0"/>
              <a:t> </a:t>
            </a:r>
            <a:r>
              <a:rPr lang="en-US" sz="2400" dirty="0" err="1" smtClean="0"/>
              <a:t>aluekohtainen</a:t>
            </a:r>
            <a:r>
              <a:rPr lang="en-US" sz="2400" dirty="0" smtClean="0"/>
              <a:t> “</a:t>
            </a:r>
            <a:r>
              <a:rPr lang="en-US" sz="2400" dirty="0" err="1" smtClean="0"/>
              <a:t>tilannekuva</a:t>
            </a:r>
            <a:r>
              <a:rPr lang="en-US" sz="2400" dirty="0" smtClean="0"/>
              <a:t>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735" y="3916028"/>
            <a:ext cx="4141595" cy="19478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2" y="3916029"/>
            <a:ext cx="3531500" cy="19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68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4202" y="454989"/>
            <a:ext cx="8689247" cy="5570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endParaRPr lang="en-US" sz="2400" b="1" dirty="0"/>
          </a:p>
          <a:p>
            <a:r>
              <a:rPr lang="en-US" sz="2800" b="1" dirty="0" smtClean="0"/>
              <a:t>2.3 </a:t>
            </a:r>
            <a:r>
              <a:rPr lang="en-US" sz="2800" b="1" dirty="0" err="1" smtClean="0"/>
              <a:t>Tulos</a:t>
            </a:r>
            <a:endParaRPr lang="en-US" sz="2800" b="1" dirty="0" smtClean="0"/>
          </a:p>
          <a:p>
            <a:endParaRPr lang="en-US" sz="2400" b="1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Marja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ja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sienialueiden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täsmäkartoitus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Aluekohtainen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sadon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määrällinen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arvio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ja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laatuennuste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Aluekohtaiset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maaston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kulkukelpoisuus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ja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reittitiedot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keräämisen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organisointia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varten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Aluekohtaiset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arviot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sadonkorjuuajasta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keräämisen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toteuttamiseksi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oikeaan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75000"/>
                  </a:schemeClr>
                </a:solidFill>
              </a:rPr>
              <a:t>aikaan</a:t>
            </a:r>
            <a:endParaRPr lang="en-US" sz="3200" dirty="0">
              <a:solidFill>
                <a:schemeClr val="accent3">
                  <a:lumMod val="75000"/>
                </a:schemeClr>
              </a:solidFill>
            </a:endParaRPr>
          </a:p>
          <a:p>
            <a:pPr marL="457200" indent="-457200">
              <a:buFont typeface="Wingdings" charset="2"/>
              <a:buChar char="ü"/>
            </a:pP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Myös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paljon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muuta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tietoa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on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mahdollista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saada</a:t>
            </a:r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391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633</Words>
  <Application>Microsoft Macintosh PowerPoint</Application>
  <PresentationFormat>On-screen Show (4:3)</PresentationFormat>
  <Paragraphs>146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2_Custom Design</vt:lpstr>
      <vt:lpstr>Miehittämättömien ilma-alusten käyttö marja-(ja sieni)sadon ennustamiseen ja kartoittamiseen  Juhani Huovelin Helsingin yliopisto &amp; Isaware Oy RPAS Finland 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Helsinki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Huovelin, V Juhani</dc:creator>
  <cp:lastModifiedBy>Huovelin, V Juhani</cp:lastModifiedBy>
  <cp:revision>81</cp:revision>
  <dcterms:created xsi:type="dcterms:W3CDTF">2016-03-29T19:32:30Z</dcterms:created>
  <dcterms:modified xsi:type="dcterms:W3CDTF">2016-05-11T13:42:54Z</dcterms:modified>
</cp:coreProperties>
</file>